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Montserrat" charset="1" panose="00000500000000000000"/>
      <p:regular r:id="rId25"/>
    </p:embeddedFont>
    <p:embeddedFont>
      <p:font typeface="Mokoto" charset="1" panose="00000000000000000000"/>
      <p:regular r:id="rId26"/>
    </p:embeddedFont>
    <p:embeddedFont>
      <p:font typeface="Montserrat Semi-Bold" charset="1" panose="00000700000000000000"/>
      <p:regular r:id="rId30"/>
    </p:embeddedFont>
    <p:embeddedFont>
      <p:font typeface="Montserrat Medium" charset="1" panose="00000600000000000000"/>
      <p:regular r:id="rId31"/>
    </p:embeddedFont>
    <p:embeddedFont>
      <p:font typeface="Arimo" charset="1" panose="020B0604020202020204"/>
      <p:regular r:id="rId32"/>
    </p:embeddedFont>
    <p:embeddedFont>
      <p:font typeface="Arimo Bold" charset="1" panose="020B0704020202020204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notesMasters/notesMaster1.xml" Type="http://schemas.openxmlformats.org/officeDocument/2006/relationships/notesMaster"/><Relationship Id="rId28" Target="theme/theme2.xml" Type="http://schemas.openxmlformats.org/officeDocument/2006/relationships/theme"/><Relationship Id="rId29" Target="notesSlides/notesSlide1.xml" Type="http://schemas.openxmlformats.org/officeDocument/2006/relationships/notes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png" Type="http://schemas.openxmlformats.org/officeDocument/2006/relationships/image"/><Relationship Id="rId12" Target="../media/image14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png" Type="http://schemas.openxmlformats.org/officeDocument/2006/relationships/image"/><Relationship Id="rId12" Target="../media/image14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png" Type="http://schemas.openxmlformats.org/officeDocument/2006/relationships/image"/><Relationship Id="rId12" Target="../media/image14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png" Type="http://schemas.openxmlformats.org/officeDocument/2006/relationships/image"/><Relationship Id="rId12" Target="../media/image13.png" Type="http://schemas.openxmlformats.org/officeDocument/2006/relationships/image"/><Relationship Id="rId13" Target="../media/image14.png" Type="http://schemas.openxmlformats.org/officeDocument/2006/relationships/image"/><Relationship Id="rId14" Target="../media/image19.png" Type="http://schemas.openxmlformats.org/officeDocument/2006/relationships/image"/><Relationship Id="rId15" Target="../embeddings/oleObject1.bin" Type="http://schemas.openxmlformats.org/officeDocument/2006/relationships/oleObjec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png" Type="http://schemas.openxmlformats.org/officeDocument/2006/relationships/image"/><Relationship Id="rId12" Target="../media/image13.png" Type="http://schemas.openxmlformats.org/officeDocument/2006/relationships/image"/><Relationship Id="rId13" Target="../media/image14.png" Type="http://schemas.openxmlformats.org/officeDocument/2006/relationships/image"/><Relationship Id="rId14" Target="../media/image20.jpe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06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68522"/>
            <a:ext cx="18288000" cy="10018478"/>
          </a:xfrm>
          <a:custGeom>
            <a:avLst/>
            <a:gdLst/>
            <a:ahLst/>
            <a:cxnLst/>
            <a:rect r="r" b="b" t="t" l="l"/>
            <a:pathLst>
              <a:path h="10018478" w="18288000">
                <a:moveTo>
                  <a:pt x="0" y="0"/>
                </a:moveTo>
                <a:lnTo>
                  <a:pt x="18288000" y="0"/>
                </a:lnTo>
                <a:lnTo>
                  <a:pt x="18288000" y="10018478"/>
                </a:lnTo>
                <a:lnTo>
                  <a:pt x="0" y="100184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4416431" y="6906219"/>
            <a:ext cx="4467792" cy="4249987"/>
          </a:xfrm>
          <a:custGeom>
            <a:avLst/>
            <a:gdLst/>
            <a:ahLst/>
            <a:cxnLst/>
            <a:rect r="r" b="b" t="t" l="l"/>
            <a:pathLst>
              <a:path h="4249987" w="4467792">
                <a:moveTo>
                  <a:pt x="0" y="0"/>
                </a:moveTo>
                <a:lnTo>
                  <a:pt x="4467792" y="0"/>
                </a:lnTo>
                <a:lnTo>
                  <a:pt x="4467792" y="4249987"/>
                </a:lnTo>
                <a:lnTo>
                  <a:pt x="0" y="42499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134898">
            <a:off x="14209243" y="-2045303"/>
            <a:ext cx="4535136" cy="5060124"/>
          </a:xfrm>
          <a:custGeom>
            <a:avLst/>
            <a:gdLst/>
            <a:ahLst/>
            <a:cxnLst/>
            <a:rect r="r" b="b" t="t" l="l"/>
            <a:pathLst>
              <a:path h="5060124" w="4535136">
                <a:moveTo>
                  <a:pt x="0" y="0"/>
                </a:moveTo>
                <a:lnTo>
                  <a:pt x="4535136" y="0"/>
                </a:lnTo>
                <a:lnTo>
                  <a:pt x="4535136" y="5060124"/>
                </a:lnTo>
                <a:lnTo>
                  <a:pt x="0" y="50601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079263">
            <a:off x="116092" y="-857316"/>
            <a:ext cx="4033686" cy="4179986"/>
          </a:xfrm>
          <a:custGeom>
            <a:avLst/>
            <a:gdLst/>
            <a:ahLst/>
            <a:cxnLst/>
            <a:rect r="r" b="b" t="t" l="l"/>
            <a:pathLst>
              <a:path h="4179986" w="4033686">
                <a:moveTo>
                  <a:pt x="0" y="0"/>
                </a:moveTo>
                <a:lnTo>
                  <a:pt x="4033686" y="0"/>
                </a:lnTo>
                <a:lnTo>
                  <a:pt x="4033686" y="4179985"/>
                </a:lnTo>
                <a:lnTo>
                  <a:pt x="0" y="41799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392916">
            <a:off x="2341453" y="6818199"/>
            <a:ext cx="1158181" cy="1295867"/>
          </a:xfrm>
          <a:custGeom>
            <a:avLst/>
            <a:gdLst/>
            <a:ahLst/>
            <a:cxnLst/>
            <a:rect r="r" b="b" t="t" l="l"/>
            <a:pathLst>
              <a:path h="1295867" w="1158181">
                <a:moveTo>
                  <a:pt x="0" y="0"/>
                </a:moveTo>
                <a:lnTo>
                  <a:pt x="1158181" y="0"/>
                </a:lnTo>
                <a:lnTo>
                  <a:pt x="1158181" y="1295866"/>
                </a:lnTo>
                <a:lnTo>
                  <a:pt x="0" y="12958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600701">
            <a:off x="14525334" y="2202848"/>
            <a:ext cx="1207461" cy="1277736"/>
          </a:xfrm>
          <a:custGeom>
            <a:avLst/>
            <a:gdLst/>
            <a:ahLst/>
            <a:cxnLst/>
            <a:rect r="r" b="b" t="t" l="l"/>
            <a:pathLst>
              <a:path h="1277736" w="1207461">
                <a:moveTo>
                  <a:pt x="0" y="0"/>
                </a:moveTo>
                <a:lnTo>
                  <a:pt x="1207460" y="0"/>
                </a:lnTo>
                <a:lnTo>
                  <a:pt x="1207460" y="1277736"/>
                </a:lnTo>
                <a:lnTo>
                  <a:pt x="0" y="12777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558470">
            <a:off x="13960683" y="7230703"/>
            <a:ext cx="1129301" cy="1199788"/>
          </a:xfrm>
          <a:custGeom>
            <a:avLst/>
            <a:gdLst/>
            <a:ahLst/>
            <a:cxnLst/>
            <a:rect r="r" b="b" t="t" l="l"/>
            <a:pathLst>
              <a:path h="1199788" w="1129301">
                <a:moveTo>
                  <a:pt x="0" y="0"/>
                </a:moveTo>
                <a:lnTo>
                  <a:pt x="1129301" y="0"/>
                </a:lnTo>
                <a:lnTo>
                  <a:pt x="1129301" y="1199788"/>
                </a:lnTo>
                <a:lnTo>
                  <a:pt x="0" y="11997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502069" y="2096917"/>
            <a:ext cx="1112030" cy="1140544"/>
          </a:xfrm>
          <a:custGeom>
            <a:avLst/>
            <a:gdLst/>
            <a:ahLst/>
            <a:cxnLst/>
            <a:rect r="r" b="b" t="t" l="l"/>
            <a:pathLst>
              <a:path h="1140544" w="1112030">
                <a:moveTo>
                  <a:pt x="0" y="0"/>
                </a:moveTo>
                <a:lnTo>
                  <a:pt x="1112030" y="0"/>
                </a:lnTo>
                <a:lnTo>
                  <a:pt x="1112030" y="1140544"/>
                </a:lnTo>
                <a:lnTo>
                  <a:pt x="0" y="11405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-1570908" y="7239148"/>
            <a:ext cx="4846752" cy="3653240"/>
          </a:xfrm>
          <a:custGeom>
            <a:avLst/>
            <a:gdLst/>
            <a:ahLst/>
            <a:cxnLst/>
            <a:rect r="r" b="b" t="t" l="l"/>
            <a:pathLst>
              <a:path h="3653240" w="4846752">
                <a:moveTo>
                  <a:pt x="0" y="0"/>
                </a:moveTo>
                <a:lnTo>
                  <a:pt x="4846753" y="0"/>
                </a:lnTo>
                <a:lnTo>
                  <a:pt x="4846753" y="3653240"/>
                </a:lnTo>
                <a:lnTo>
                  <a:pt x="0" y="365324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361847" y="487686"/>
            <a:ext cx="7303708" cy="1432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</a:pPr>
            <a:r>
              <a:rPr lang="en-US" sz="2716" spc="7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SECP3133</a:t>
            </a:r>
          </a:p>
          <a:p>
            <a:pPr algn="ctr">
              <a:lnSpc>
                <a:spcPts val="3803"/>
              </a:lnSpc>
            </a:pPr>
            <a:r>
              <a:rPr lang="en-US" sz="2716" spc="7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HIGH PERFORM</a:t>
            </a:r>
            <a:r>
              <a:rPr lang="en-US" sz="2716" spc="7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ANCE DATA PROCESSING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502069" y="3267774"/>
            <a:ext cx="11023264" cy="3626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1"/>
              </a:lnSpc>
            </a:pPr>
            <a:r>
              <a:rPr lang="en-US" sz="460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P</a:t>
            </a:r>
            <a:r>
              <a:rPr lang="en-US" sz="460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ROJECT 2: REAL-TIME SENTIMENT ANALYSIS USING APACHE SPARK AND KAFKA</a:t>
            </a:r>
          </a:p>
          <a:p>
            <a:pPr algn="ctr">
              <a:lnSpc>
                <a:spcPts val="5741"/>
              </a:lnSpc>
            </a:pPr>
            <a:r>
              <a:rPr lang="en-US" sz="460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GROUP 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416188" y="7689849"/>
            <a:ext cx="11109146" cy="1568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4"/>
              </a:lnSpc>
            </a:pPr>
            <a:r>
              <a:rPr lang="en-US" sz="2224" spc="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MUHAMMAD DANIAL BIN AHMAD SYAHIR A22EC0206</a:t>
            </a:r>
          </a:p>
          <a:p>
            <a:pPr algn="ctr">
              <a:lnSpc>
                <a:spcPts val="3114"/>
              </a:lnSpc>
            </a:pPr>
            <a:r>
              <a:rPr lang="en-US" sz="2224" spc="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NAVACHANDER NAVASANTAR A22EC0226</a:t>
            </a:r>
          </a:p>
          <a:p>
            <a:pPr algn="ctr">
              <a:lnSpc>
                <a:spcPts val="3114"/>
              </a:lnSpc>
            </a:pPr>
            <a:r>
              <a:rPr lang="en-US" sz="2224" spc="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NADHRAH NURSABRINA BINTI ZULAINI A22EC0224</a:t>
            </a:r>
          </a:p>
          <a:p>
            <a:pPr algn="ctr">
              <a:lnSpc>
                <a:spcPts val="3114"/>
              </a:lnSpc>
            </a:pPr>
            <a:r>
              <a:rPr lang="en-US" sz="2224" spc="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LOW JIE SHENG A22EC0075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06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92916">
            <a:off x="1122500" y="9165956"/>
            <a:ext cx="1158181" cy="1295867"/>
          </a:xfrm>
          <a:custGeom>
            <a:avLst/>
            <a:gdLst/>
            <a:ahLst/>
            <a:cxnLst/>
            <a:rect r="r" b="b" t="t" l="l"/>
            <a:pathLst>
              <a:path h="1295867" w="1158181">
                <a:moveTo>
                  <a:pt x="0" y="0"/>
                </a:moveTo>
                <a:lnTo>
                  <a:pt x="1158180" y="0"/>
                </a:lnTo>
                <a:lnTo>
                  <a:pt x="1158180" y="1295867"/>
                </a:lnTo>
                <a:lnTo>
                  <a:pt x="0" y="12958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600701">
            <a:off x="16124851" y="1494613"/>
            <a:ext cx="1207461" cy="1277736"/>
          </a:xfrm>
          <a:custGeom>
            <a:avLst/>
            <a:gdLst/>
            <a:ahLst/>
            <a:cxnLst/>
            <a:rect r="r" b="b" t="t" l="l"/>
            <a:pathLst>
              <a:path h="1277736" w="1207461">
                <a:moveTo>
                  <a:pt x="0" y="0"/>
                </a:moveTo>
                <a:lnTo>
                  <a:pt x="1207460" y="0"/>
                </a:lnTo>
                <a:lnTo>
                  <a:pt x="1207460" y="1277736"/>
                </a:lnTo>
                <a:lnTo>
                  <a:pt x="0" y="12777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558470">
            <a:off x="15116074" y="9445005"/>
            <a:ext cx="1129301" cy="1199788"/>
          </a:xfrm>
          <a:custGeom>
            <a:avLst/>
            <a:gdLst/>
            <a:ahLst/>
            <a:cxnLst/>
            <a:rect r="r" b="b" t="t" l="l"/>
            <a:pathLst>
              <a:path h="1199788" w="1129301">
                <a:moveTo>
                  <a:pt x="0" y="0"/>
                </a:moveTo>
                <a:lnTo>
                  <a:pt x="1129301" y="0"/>
                </a:lnTo>
                <a:lnTo>
                  <a:pt x="1129301" y="1199788"/>
                </a:lnTo>
                <a:lnTo>
                  <a:pt x="0" y="11997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9560" y="1466616"/>
            <a:ext cx="1112030" cy="1140544"/>
          </a:xfrm>
          <a:custGeom>
            <a:avLst/>
            <a:gdLst/>
            <a:ahLst/>
            <a:cxnLst/>
            <a:rect r="r" b="b" t="t" l="l"/>
            <a:pathLst>
              <a:path h="1140544" w="1112030">
                <a:moveTo>
                  <a:pt x="0" y="0"/>
                </a:moveTo>
                <a:lnTo>
                  <a:pt x="1112030" y="0"/>
                </a:lnTo>
                <a:lnTo>
                  <a:pt x="1112030" y="1140544"/>
                </a:lnTo>
                <a:lnTo>
                  <a:pt x="0" y="11405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41928">
            <a:off x="2953672" y="-218611"/>
            <a:ext cx="835498" cy="1602074"/>
          </a:xfrm>
          <a:custGeom>
            <a:avLst/>
            <a:gdLst/>
            <a:ahLst/>
            <a:cxnLst/>
            <a:rect r="r" b="b" t="t" l="l"/>
            <a:pathLst>
              <a:path h="1602074" w="835498">
                <a:moveTo>
                  <a:pt x="0" y="0"/>
                </a:moveTo>
                <a:lnTo>
                  <a:pt x="835498" y="0"/>
                </a:lnTo>
                <a:lnTo>
                  <a:pt x="835498" y="1602073"/>
                </a:lnTo>
                <a:lnTo>
                  <a:pt x="0" y="16020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1892" y="6881003"/>
            <a:ext cx="989057" cy="931554"/>
          </a:xfrm>
          <a:custGeom>
            <a:avLst/>
            <a:gdLst/>
            <a:ahLst/>
            <a:cxnLst/>
            <a:rect r="r" b="b" t="t" l="l"/>
            <a:pathLst>
              <a:path h="931554" w="989057">
                <a:moveTo>
                  <a:pt x="0" y="0"/>
                </a:moveTo>
                <a:lnTo>
                  <a:pt x="989058" y="0"/>
                </a:lnTo>
                <a:lnTo>
                  <a:pt x="989058" y="931554"/>
                </a:lnTo>
                <a:lnTo>
                  <a:pt x="0" y="9315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28581" y="7280319"/>
            <a:ext cx="1061438" cy="1261123"/>
          </a:xfrm>
          <a:custGeom>
            <a:avLst/>
            <a:gdLst/>
            <a:ahLst/>
            <a:cxnLst/>
            <a:rect r="r" b="b" t="t" l="l"/>
            <a:pathLst>
              <a:path h="1261123" w="1061438">
                <a:moveTo>
                  <a:pt x="0" y="0"/>
                </a:moveTo>
                <a:lnTo>
                  <a:pt x="1061438" y="0"/>
                </a:lnTo>
                <a:lnTo>
                  <a:pt x="1061438" y="1261123"/>
                </a:lnTo>
                <a:lnTo>
                  <a:pt x="0" y="12611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484896" y="-418069"/>
            <a:ext cx="850955" cy="836137"/>
          </a:xfrm>
          <a:custGeom>
            <a:avLst/>
            <a:gdLst/>
            <a:ahLst/>
            <a:cxnLst/>
            <a:rect r="r" b="b" t="t" l="l"/>
            <a:pathLst>
              <a:path h="836137" w="850955">
                <a:moveTo>
                  <a:pt x="0" y="0"/>
                </a:moveTo>
                <a:lnTo>
                  <a:pt x="850955" y="0"/>
                </a:lnTo>
                <a:lnTo>
                  <a:pt x="850955" y="836138"/>
                </a:lnTo>
                <a:lnTo>
                  <a:pt x="0" y="8361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489199" y="2036888"/>
            <a:ext cx="12775909" cy="7617636"/>
          </a:xfrm>
          <a:custGeom>
            <a:avLst/>
            <a:gdLst/>
            <a:ahLst/>
            <a:cxnLst/>
            <a:rect r="r" b="b" t="t" l="l"/>
            <a:pathLst>
              <a:path h="7617636" w="12775909">
                <a:moveTo>
                  <a:pt x="0" y="0"/>
                </a:moveTo>
                <a:lnTo>
                  <a:pt x="12775908" y="0"/>
                </a:lnTo>
                <a:lnTo>
                  <a:pt x="12775908" y="7617636"/>
                </a:lnTo>
                <a:lnTo>
                  <a:pt x="0" y="76176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607473" y="837780"/>
            <a:ext cx="7073055" cy="878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4"/>
              </a:lnSpc>
            </a:pPr>
            <a:r>
              <a:rPr lang="en-US" sz="5612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DASHBOARD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06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92916">
            <a:off x="1122500" y="9165956"/>
            <a:ext cx="1158181" cy="1295867"/>
          </a:xfrm>
          <a:custGeom>
            <a:avLst/>
            <a:gdLst/>
            <a:ahLst/>
            <a:cxnLst/>
            <a:rect r="r" b="b" t="t" l="l"/>
            <a:pathLst>
              <a:path h="1295867" w="1158181">
                <a:moveTo>
                  <a:pt x="0" y="0"/>
                </a:moveTo>
                <a:lnTo>
                  <a:pt x="1158180" y="0"/>
                </a:lnTo>
                <a:lnTo>
                  <a:pt x="1158180" y="1295867"/>
                </a:lnTo>
                <a:lnTo>
                  <a:pt x="0" y="12958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600701">
            <a:off x="16124851" y="1494613"/>
            <a:ext cx="1207461" cy="1277736"/>
          </a:xfrm>
          <a:custGeom>
            <a:avLst/>
            <a:gdLst/>
            <a:ahLst/>
            <a:cxnLst/>
            <a:rect r="r" b="b" t="t" l="l"/>
            <a:pathLst>
              <a:path h="1277736" w="1207461">
                <a:moveTo>
                  <a:pt x="0" y="0"/>
                </a:moveTo>
                <a:lnTo>
                  <a:pt x="1207460" y="0"/>
                </a:lnTo>
                <a:lnTo>
                  <a:pt x="1207460" y="1277736"/>
                </a:lnTo>
                <a:lnTo>
                  <a:pt x="0" y="12777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558470">
            <a:off x="15116074" y="9445005"/>
            <a:ext cx="1129301" cy="1199788"/>
          </a:xfrm>
          <a:custGeom>
            <a:avLst/>
            <a:gdLst/>
            <a:ahLst/>
            <a:cxnLst/>
            <a:rect r="r" b="b" t="t" l="l"/>
            <a:pathLst>
              <a:path h="1199788" w="1129301">
                <a:moveTo>
                  <a:pt x="0" y="0"/>
                </a:moveTo>
                <a:lnTo>
                  <a:pt x="1129301" y="0"/>
                </a:lnTo>
                <a:lnTo>
                  <a:pt x="1129301" y="1199788"/>
                </a:lnTo>
                <a:lnTo>
                  <a:pt x="0" y="11997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9560" y="1466616"/>
            <a:ext cx="1112030" cy="1140544"/>
          </a:xfrm>
          <a:custGeom>
            <a:avLst/>
            <a:gdLst/>
            <a:ahLst/>
            <a:cxnLst/>
            <a:rect r="r" b="b" t="t" l="l"/>
            <a:pathLst>
              <a:path h="1140544" w="1112030">
                <a:moveTo>
                  <a:pt x="0" y="0"/>
                </a:moveTo>
                <a:lnTo>
                  <a:pt x="1112030" y="0"/>
                </a:lnTo>
                <a:lnTo>
                  <a:pt x="1112030" y="1140544"/>
                </a:lnTo>
                <a:lnTo>
                  <a:pt x="0" y="11405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41928">
            <a:off x="2953672" y="-218611"/>
            <a:ext cx="835498" cy="1602074"/>
          </a:xfrm>
          <a:custGeom>
            <a:avLst/>
            <a:gdLst/>
            <a:ahLst/>
            <a:cxnLst/>
            <a:rect r="r" b="b" t="t" l="l"/>
            <a:pathLst>
              <a:path h="1602074" w="835498">
                <a:moveTo>
                  <a:pt x="0" y="0"/>
                </a:moveTo>
                <a:lnTo>
                  <a:pt x="835498" y="0"/>
                </a:lnTo>
                <a:lnTo>
                  <a:pt x="835498" y="1602073"/>
                </a:lnTo>
                <a:lnTo>
                  <a:pt x="0" y="16020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1892" y="6881003"/>
            <a:ext cx="989057" cy="931554"/>
          </a:xfrm>
          <a:custGeom>
            <a:avLst/>
            <a:gdLst/>
            <a:ahLst/>
            <a:cxnLst/>
            <a:rect r="r" b="b" t="t" l="l"/>
            <a:pathLst>
              <a:path h="931554" w="989057">
                <a:moveTo>
                  <a:pt x="0" y="0"/>
                </a:moveTo>
                <a:lnTo>
                  <a:pt x="989058" y="0"/>
                </a:lnTo>
                <a:lnTo>
                  <a:pt x="989058" y="931554"/>
                </a:lnTo>
                <a:lnTo>
                  <a:pt x="0" y="9315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28581" y="7280319"/>
            <a:ext cx="1061438" cy="1261123"/>
          </a:xfrm>
          <a:custGeom>
            <a:avLst/>
            <a:gdLst/>
            <a:ahLst/>
            <a:cxnLst/>
            <a:rect r="r" b="b" t="t" l="l"/>
            <a:pathLst>
              <a:path h="1261123" w="1061438">
                <a:moveTo>
                  <a:pt x="0" y="0"/>
                </a:moveTo>
                <a:lnTo>
                  <a:pt x="1061438" y="0"/>
                </a:lnTo>
                <a:lnTo>
                  <a:pt x="1061438" y="1261123"/>
                </a:lnTo>
                <a:lnTo>
                  <a:pt x="0" y="12611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484896" y="-418069"/>
            <a:ext cx="850955" cy="836137"/>
          </a:xfrm>
          <a:custGeom>
            <a:avLst/>
            <a:gdLst/>
            <a:ahLst/>
            <a:cxnLst/>
            <a:rect r="r" b="b" t="t" l="l"/>
            <a:pathLst>
              <a:path h="836137" w="850955">
                <a:moveTo>
                  <a:pt x="0" y="0"/>
                </a:moveTo>
                <a:lnTo>
                  <a:pt x="850955" y="0"/>
                </a:lnTo>
                <a:lnTo>
                  <a:pt x="850955" y="836138"/>
                </a:lnTo>
                <a:lnTo>
                  <a:pt x="0" y="8361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902942" y="2036888"/>
            <a:ext cx="8482116" cy="7764489"/>
          </a:xfrm>
          <a:custGeom>
            <a:avLst/>
            <a:gdLst/>
            <a:ahLst/>
            <a:cxnLst/>
            <a:rect r="r" b="b" t="t" l="l"/>
            <a:pathLst>
              <a:path h="7764489" w="8482116">
                <a:moveTo>
                  <a:pt x="0" y="0"/>
                </a:moveTo>
                <a:lnTo>
                  <a:pt x="8482116" y="0"/>
                </a:lnTo>
                <a:lnTo>
                  <a:pt x="8482116" y="7764489"/>
                </a:lnTo>
                <a:lnTo>
                  <a:pt x="0" y="776448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09956" y="710223"/>
            <a:ext cx="15468087" cy="878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4"/>
              </a:lnSpc>
            </a:pPr>
            <a:r>
              <a:rPr lang="en-US" sz="5612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SENTIMENT DISTRIBUTION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06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92916">
            <a:off x="1122500" y="9165956"/>
            <a:ext cx="1158181" cy="1295867"/>
          </a:xfrm>
          <a:custGeom>
            <a:avLst/>
            <a:gdLst/>
            <a:ahLst/>
            <a:cxnLst/>
            <a:rect r="r" b="b" t="t" l="l"/>
            <a:pathLst>
              <a:path h="1295867" w="1158181">
                <a:moveTo>
                  <a:pt x="0" y="0"/>
                </a:moveTo>
                <a:lnTo>
                  <a:pt x="1158180" y="0"/>
                </a:lnTo>
                <a:lnTo>
                  <a:pt x="1158180" y="1295867"/>
                </a:lnTo>
                <a:lnTo>
                  <a:pt x="0" y="12958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600701">
            <a:off x="16124851" y="1494613"/>
            <a:ext cx="1207461" cy="1277736"/>
          </a:xfrm>
          <a:custGeom>
            <a:avLst/>
            <a:gdLst/>
            <a:ahLst/>
            <a:cxnLst/>
            <a:rect r="r" b="b" t="t" l="l"/>
            <a:pathLst>
              <a:path h="1277736" w="1207461">
                <a:moveTo>
                  <a:pt x="0" y="0"/>
                </a:moveTo>
                <a:lnTo>
                  <a:pt x="1207460" y="0"/>
                </a:lnTo>
                <a:lnTo>
                  <a:pt x="1207460" y="1277736"/>
                </a:lnTo>
                <a:lnTo>
                  <a:pt x="0" y="12777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558470">
            <a:off x="15116074" y="9445005"/>
            <a:ext cx="1129301" cy="1199788"/>
          </a:xfrm>
          <a:custGeom>
            <a:avLst/>
            <a:gdLst/>
            <a:ahLst/>
            <a:cxnLst/>
            <a:rect r="r" b="b" t="t" l="l"/>
            <a:pathLst>
              <a:path h="1199788" w="1129301">
                <a:moveTo>
                  <a:pt x="0" y="0"/>
                </a:moveTo>
                <a:lnTo>
                  <a:pt x="1129301" y="0"/>
                </a:lnTo>
                <a:lnTo>
                  <a:pt x="1129301" y="1199788"/>
                </a:lnTo>
                <a:lnTo>
                  <a:pt x="0" y="11997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9560" y="1466616"/>
            <a:ext cx="1112030" cy="1140544"/>
          </a:xfrm>
          <a:custGeom>
            <a:avLst/>
            <a:gdLst/>
            <a:ahLst/>
            <a:cxnLst/>
            <a:rect r="r" b="b" t="t" l="l"/>
            <a:pathLst>
              <a:path h="1140544" w="1112030">
                <a:moveTo>
                  <a:pt x="0" y="0"/>
                </a:moveTo>
                <a:lnTo>
                  <a:pt x="1112030" y="0"/>
                </a:lnTo>
                <a:lnTo>
                  <a:pt x="1112030" y="1140544"/>
                </a:lnTo>
                <a:lnTo>
                  <a:pt x="0" y="11405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41928">
            <a:off x="2953672" y="-218611"/>
            <a:ext cx="835498" cy="1602074"/>
          </a:xfrm>
          <a:custGeom>
            <a:avLst/>
            <a:gdLst/>
            <a:ahLst/>
            <a:cxnLst/>
            <a:rect r="r" b="b" t="t" l="l"/>
            <a:pathLst>
              <a:path h="1602074" w="835498">
                <a:moveTo>
                  <a:pt x="0" y="0"/>
                </a:moveTo>
                <a:lnTo>
                  <a:pt x="835498" y="0"/>
                </a:lnTo>
                <a:lnTo>
                  <a:pt x="835498" y="1602073"/>
                </a:lnTo>
                <a:lnTo>
                  <a:pt x="0" y="16020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1892" y="6881003"/>
            <a:ext cx="989057" cy="931554"/>
          </a:xfrm>
          <a:custGeom>
            <a:avLst/>
            <a:gdLst/>
            <a:ahLst/>
            <a:cxnLst/>
            <a:rect r="r" b="b" t="t" l="l"/>
            <a:pathLst>
              <a:path h="931554" w="989057">
                <a:moveTo>
                  <a:pt x="0" y="0"/>
                </a:moveTo>
                <a:lnTo>
                  <a:pt x="989058" y="0"/>
                </a:lnTo>
                <a:lnTo>
                  <a:pt x="989058" y="931554"/>
                </a:lnTo>
                <a:lnTo>
                  <a:pt x="0" y="9315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28581" y="7280319"/>
            <a:ext cx="1061438" cy="1261123"/>
          </a:xfrm>
          <a:custGeom>
            <a:avLst/>
            <a:gdLst/>
            <a:ahLst/>
            <a:cxnLst/>
            <a:rect r="r" b="b" t="t" l="l"/>
            <a:pathLst>
              <a:path h="1261123" w="1061438">
                <a:moveTo>
                  <a:pt x="0" y="0"/>
                </a:moveTo>
                <a:lnTo>
                  <a:pt x="1061438" y="0"/>
                </a:lnTo>
                <a:lnTo>
                  <a:pt x="1061438" y="1261123"/>
                </a:lnTo>
                <a:lnTo>
                  <a:pt x="0" y="12611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484896" y="-418069"/>
            <a:ext cx="850955" cy="836137"/>
          </a:xfrm>
          <a:custGeom>
            <a:avLst/>
            <a:gdLst/>
            <a:ahLst/>
            <a:cxnLst/>
            <a:rect r="r" b="b" t="t" l="l"/>
            <a:pathLst>
              <a:path h="836137" w="850955">
                <a:moveTo>
                  <a:pt x="0" y="0"/>
                </a:moveTo>
                <a:lnTo>
                  <a:pt x="850955" y="0"/>
                </a:lnTo>
                <a:lnTo>
                  <a:pt x="850955" y="836138"/>
                </a:lnTo>
                <a:lnTo>
                  <a:pt x="0" y="8361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113246" y="2133481"/>
            <a:ext cx="14061508" cy="7452599"/>
          </a:xfrm>
          <a:custGeom>
            <a:avLst/>
            <a:gdLst/>
            <a:ahLst/>
            <a:cxnLst/>
            <a:rect r="r" b="b" t="t" l="l"/>
            <a:pathLst>
              <a:path h="7452599" w="14061508">
                <a:moveTo>
                  <a:pt x="0" y="0"/>
                </a:moveTo>
                <a:lnTo>
                  <a:pt x="14061508" y="0"/>
                </a:lnTo>
                <a:lnTo>
                  <a:pt x="14061508" y="7452599"/>
                </a:lnTo>
                <a:lnTo>
                  <a:pt x="0" y="745259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09956" y="710223"/>
            <a:ext cx="15468087" cy="878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4"/>
              </a:lnSpc>
            </a:pPr>
            <a:r>
              <a:rPr lang="en-US" sz="5612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TOP REVIEWED GAMES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06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92916">
            <a:off x="1122500" y="9165956"/>
            <a:ext cx="1158181" cy="1295867"/>
          </a:xfrm>
          <a:custGeom>
            <a:avLst/>
            <a:gdLst/>
            <a:ahLst/>
            <a:cxnLst/>
            <a:rect r="r" b="b" t="t" l="l"/>
            <a:pathLst>
              <a:path h="1295867" w="1158181">
                <a:moveTo>
                  <a:pt x="0" y="0"/>
                </a:moveTo>
                <a:lnTo>
                  <a:pt x="1158180" y="0"/>
                </a:lnTo>
                <a:lnTo>
                  <a:pt x="1158180" y="1295867"/>
                </a:lnTo>
                <a:lnTo>
                  <a:pt x="0" y="12958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600701">
            <a:off x="16124851" y="1494613"/>
            <a:ext cx="1207461" cy="1277736"/>
          </a:xfrm>
          <a:custGeom>
            <a:avLst/>
            <a:gdLst/>
            <a:ahLst/>
            <a:cxnLst/>
            <a:rect r="r" b="b" t="t" l="l"/>
            <a:pathLst>
              <a:path h="1277736" w="1207461">
                <a:moveTo>
                  <a:pt x="0" y="0"/>
                </a:moveTo>
                <a:lnTo>
                  <a:pt x="1207460" y="0"/>
                </a:lnTo>
                <a:lnTo>
                  <a:pt x="1207460" y="1277736"/>
                </a:lnTo>
                <a:lnTo>
                  <a:pt x="0" y="12777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558470">
            <a:off x="15116074" y="9445005"/>
            <a:ext cx="1129301" cy="1199788"/>
          </a:xfrm>
          <a:custGeom>
            <a:avLst/>
            <a:gdLst/>
            <a:ahLst/>
            <a:cxnLst/>
            <a:rect r="r" b="b" t="t" l="l"/>
            <a:pathLst>
              <a:path h="1199788" w="1129301">
                <a:moveTo>
                  <a:pt x="0" y="0"/>
                </a:moveTo>
                <a:lnTo>
                  <a:pt x="1129301" y="0"/>
                </a:lnTo>
                <a:lnTo>
                  <a:pt x="1129301" y="1199788"/>
                </a:lnTo>
                <a:lnTo>
                  <a:pt x="0" y="11997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9560" y="1466616"/>
            <a:ext cx="1112030" cy="1140544"/>
          </a:xfrm>
          <a:custGeom>
            <a:avLst/>
            <a:gdLst/>
            <a:ahLst/>
            <a:cxnLst/>
            <a:rect r="r" b="b" t="t" l="l"/>
            <a:pathLst>
              <a:path h="1140544" w="1112030">
                <a:moveTo>
                  <a:pt x="0" y="0"/>
                </a:moveTo>
                <a:lnTo>
                  <a:pt x="1112030" y="0"/>
                </a:lnTo>
                <a:lnTo>
                  <a:pt x="1112030" y="1140544"/>
                </a:lnTo>
                <a:lnTo>
                  <a:pt x="0" y="11405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41928">
            <a:off x="2953672" y="-218611"/>
            <a:ext cx="835498" cy="1602074"/>
          </a:xfrm>
          <a:custGeom>
            <a:avLst/>
            <a:gdLst/>
            <a:ahLst/>
            <a:cxnLst/>
            <a:rect r="r" b="b" t="t" l="l"/>
            <a:pathLst>
              <a:path h="1602074" w="835498">
                <a:moveTo>
                  <a:pt x="0" y="0"/>
                </a:moveTo>
                <a:lnTo>
                  <a:pt x="835498" y="0"/>
                </a:lnTo>
                <a:lnTo>
                  <a:pt x="835498" y="1602073"/>
                </a:lnTo>
                <a:lnTo>
                  <a:pt x="0" y="16020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1892" y="6881003"/>
            <a:ext cx="989057" cy="931554"/>
          </a:xfrm>
          <a:custGeom>
            <a:avLst/>
            <a:gdLst/>
            <a:ahLst/>
            <a:cxnLst/>
            <a:rect r="r" b="b" t="t" l="l"/>
            <a:pathLst>
              <a:path h="931554" w="989057">
                <a:moveTo>
                  <a:pt x="0" y="0"/>
                </a:moveTo>
                <a:lnTo>
                  <a:pt x="989058" y="0"/>
                </a:lnTo>
                <a:lnTo>
                  <a:pt x="989058" y="931554"/>
                </a:lnTo>
                <a:lnTo>
                  <a:pt x="0" y="9315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28581" y="7280319"/>
            <a:ext cx="1061438" cy="1261123"/>
          </a:xfrm>
          <a:custGeom>
            <a:avLst/>
            <a:gdLst/>
            <a:ahLst/>
            <a:cxnLst/>
            <a:rect r="r" b="b" t="t" l="l"/>
            <a:pathLst>
              <a:path h="1261123" w="1061438">
                <a:moveTo>
                  <a:pt x="0" y="0"/>
                </a:moveTo>
                <a:lnTo>
                  <a:pt x="1061438" y="0"/>
                </a:lnTo>
                <a:lnTo>
                  <a:pt x="1061438" y="1261123"/>
                </a:lnTo>
                <a:lnTo>
                  <a:pt x="0" y="12611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484896" y="-418069"/>
            <a:ext cx="850955" cy="836137"/>
          </a:xfrm>
          <a:custGeom>
            <a:avLst/>
            <a:gdLst/>
            <a:ahLst/>
            <a:cxnLst/>
            <a:rect r="r" b="b" t="t" l="l"/>
            <a:pathLst>
              <a:path h="836137" w="850955">
                <a:moveTo>
                  <a:pt x="0" y="0"/>
                </a:moveTo>
                <a:lnTo>
                  <a:pt x="850955" y="0"/>
                </a:lnTo>
                <a:lnTo>
                  <a:pt x="850955" y="836138"/>
                </a:lnTo>
                <a:lnTo>
                  <a:pt x="0" y="8361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489199" y="1708147"/>
            <a:ext cx="13542533" cy="8362514"/>
          </a:xfrm>
          <a:custGeom>
            <a:avLst/>
            <a:gdLst/>
            <a:ahLst/>
            <a:cxnLst/>
            <a:rect r="r" b="b" t="t" l="l"/>
            <a:pathLst>
              <a:path h="8362514" w="13542533">
                <a:moveTo>
                  <a:pt x="0" y="0"/>
                </a:moveTo>
                <a:lnTo>
                  <a:pt x="13542533" y="0"/>
                </a:lnTo>
                <a:lnTo>
                  <a:pt x="13542533" y="8362514"/>
                </a:lnTo>
                <a:lnTo>
                  <a:pt x="0" y="836251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11975" y="846402"/>
            <a:ext cx="16878044" cy="861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9"/>
              </a:lnSpc>
            </a:pPr>
            <a:r>
              <a:rPr lang="en-US" sz="5512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SENTIMENT BREAKDOWN BY GAME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06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92916">
            <a:off x="1122500" y="9165956"/>
            <a:ext cx="1158181" cy="1295867"/>
          </a:xfrm>
          <a:custGeom>
            <a:avLst/>
            <a:gdLst/>
            <a:ahLst/>
            <a:cxnLst/>
            <a:rect r="r" b="b" t="t" l="l"/>
            <a:pathLst>
              <a:path h="1295867" w="1158181">
                <a:moveTo>
                  <a:pt x="0" y="0"/>
                </a:moveTo>
                <a:lnTo>
                  <a:pt x="1158180" y="0"/>
                </a:lnTo>
                <a:lnTo>
                  <a:pt x="1158180" y="1295867"/>
                </a:lnTo>
                <a:lnTo>
                  <a:pt x="0" y="12958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600701">
            <a:off x="16124851" y="1494613"/>
            <a:ext cx="1207461" cy="1277736"/>
          </a:xfrm>
          <a:custGeom>
            <a:avLst/>
            <a:gdLst/>
            <a:ahLst/>
            <a:cxnLst/>
            <a:rect r="r" b="b" t="t" l="l"/>
            <a:pathLst>
              <a:path h="1277736" w="1207461">
                <a:moveTo>
                  <a:pt x="0" y="0"/>
                </a:moveTo>
                <a:lnTo>
                  <a:pt x="1207460" y="0"/>
                </a:lnTo>
                <a:lnTo>
                  <a:pt x="1207460" y="1277736"/>
                </a:lnTo>
                <a:lnTo>
                  <a:pt x="0" y="12777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558470">
            <a:off x="15116074" y="9445005"/>
            <a:ext cx="1129301" cy="1199788"/>
          </a:xfrm>
          <a:custGeom>
            <a:avLst/>
            <a:gdLst/>
            <a:ahLst/>
            <a:cxnLst/>
            <a:rect r="r" b="b" t="t" l="l"/>
            <a:pathLst>
              <a:path h="1199788" w="1129301">
                <a:moveTo>
                  <a:pt x="0" y="0"/>
                </a:moveTo>
                <a:lnTo>
                  <a:pt x="1129301" y="0"/>
                </a:lnTo>
                <a:lnTo>
                  <a:pt x="1129301" y="1199788"/>
                </a:lnTo>
                <a:lnTo>
                  <a:pt x="0" y="11997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9560" y="1466616"/>
            <a:ext cx="1112030" cy="1140544"/>
          </a:xfrm>
          <a:custGeom>
            <a:avLst/>
            <a:gdLst/>
            <a:ahLst/>
            <a:cxnLst/>
            <a:rect r="r" b="b" t="t" l="l"/>
            <a:pathLst>
              <a:path h="1140544" w="1112030">
                <a:moveTo>
                  <a:pt x="0" y="0"/>
                </a:moveTo>
                <a:lnTo>
                  <a:pt x="1112030" y="0"/>
                </a:lnTo>
                <a:lnTo>
                  <a:pt x="1112030" y="1140544"/>
                </a:lnTo>
                <a:lnTo>
                  <a:pt x="0" y="11405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41928">
            <a:off x="2953672" y="-218611"/>
            <a:ext cx="835498" cy="1602074"/>
          </a:xfrm>
          <a:custGeom>
            <a:avLst/>
            <a:gdLst/>
            <a:ahLst/>
            <a:cxnLst/>
            <a:rect r="r" b="b" t="t" l="l"/>
            <a:pathLst>
              <a:path h="1602074" w="835498">
                <a:moveTo>
                  <a:pt x="0" y="0"/>
                </a:moveTo>
                <a:lnTo>
                  <a:pt x="835498" y="0"/>
                </a:lnTo>
                <a:lnTo>
                  <a:pt x="835498" y="1602073"/>
                </a:lnTo>
                <a:lnTo>
                  <a:pt x="0" y="16020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1892" y="6881003"/>
            <a:ext cx="989057" cy="931554"/>
          </a:xfrm>
          <a:custGeom>
            <a:avLst/>
            <a:gdLst/>
            <a:ahLst/>
            <a:cxnLst/>
            <a:rect r="r" b="b" t="t" l="l"/>
            <a:pathLst>
              <a:path h="931554" w="989057">
                <a:moveTo>
                  <a:pt x="0" y="0"/>
                </a:moveTo>
                <a:lnTo>
                  <a:pt x="989058" y="0"/>
                </a:lnTo>
                <a:lnTo>
                  <a:pt x="989058" y="931554"/>
                </a:lnTo>
                <a:lnTo>
                  <a:pt x="0" y="9315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28581" y="7280319"/>
            <a:ext cx="1061438" cy="1261123"/>
          </a:xfrm>
          <a:custGeom>
            <a:avLst/>
            <a:gdLst/>
            <a:ahLst/>
            <a:cxnLst/>
            <a:rect r="r" b="b" t="t" l="l"/>
            <a:pathLst>
              <a:path h="1261123" w="1061438">
                <a:moveTo>
                  <a:pt x="0" y="0"/>
                </a:moveTo>
                <a:lnTo>
                  <a:pt x="1061438" y="0"/>
                </a:lnTo>
                <a:lnTo>
                  <a:pt x="1061438" y="1261123"/>
                </a:lnTo>
                <a:lnTo>
                  <a:pt x="0" y="12611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484896" y="-418069"/>
            <a:ext cx="850955" cy="836137"/>
          </a:xfrm>
          <a:custGeom>
            <a:avLst/>
            <a:gdLst/>
            <a:ahLst/>
            <a:cxnLst/>
            <a:rect r="r" b="b" t="t" l="l"/>
            <a:pathLst>
              <a:path h="836137" w="850955">
                <a:moveTo>
                  <a:pt x="0" y="0"/>
                </a:moveTo>
                <a:lnTo>
                  <a:pt x="850955" y="0"/>
                </a:lnTo>
                <a:lnTo>
                  <a:pt x="850955" y="836138"/>
                </a:lnTo>
                <a:lnTo>
                  <a:pt x="0" y="8361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928394" y="2036888"/>
            <a:ext cx="14431212" cy="7648542"/>
          </a:xfrm>
          <a:custGeom>
            <a:avLst/>
            <a:gdLst/>
            <a:ahLst/>
            <a:cxnLst/>
            <a:rect r="r" b="b" t="t" l="l"/>
            <a:pathLst>
              <a:path h="7648542" w="14431212">
                <a:moveTo>
                  <a:pt x="0" y="0"/>
                </a:moveTo>
                <a:lnTo>
                  <a:pt x="14431212" y="0"/>
                </a:lnTo>
                <a:lnTo>
                  <a:pt x="14431212" y="7648542"/>
                </a:lnTo>
                <a:lnTo>
                  <a:pt x="0" y="764854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11975" y="846402"/>
            <a:ext cx="16878044" cy="861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9"/>
              </a:lnSpc>
            </a:pPr>
            <a:r>
              <a:rPr lang="en-US" sz="5512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SENTIMENT TRENDS OVER TIME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06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92916">
            <a:off x="1122500" y="9165956"/>
            <a:ext cx="1158181" cy="1295867"/>
          </a:xfrm>
          <a:custGeom>
            <a:avLst/>
            <a:gdLst/>
            <a:ahLst/>
            <a:cxnLst/>
            <a:rect r="r" b="b" t="t" l="l"/>
            <a:pathLst>
              <a:path h="1295867" w="1158181">
                <a:moveTo>
                  <a:pt x="0" y="0"/>
                </a:moveTo>
                <a:lnTo>
                  <a:pt x="1158180" y="0"/>
                </a:lnTo>
                <a:lnTo>
                  <a:pt x="1158180" y="1295867"/>
                </a:lnTo>
                <a:lnTo>
                  <a:pt x="0" y="12958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600701">
            <a:off x="16124851" y="1494613"/>
            <a:ext cx="1207461" cy="1277736"/>
          </a:xfrm>
          <a:custGeom>
            <a:avLst/>
            <a:gdLst/>
            <a:ahLst/>
            <a:cxnLst/>
            <a:rect r="r" b="b" t="t" l="l"/>
            <a:pathLst>
              <a:path h="1277736" w="1207461">
                <a:moveTo>
                  <a:pt x="0" y="0"/>
                </a:moveTo>
                <a:lnTo>
                  <a:pt x="1207460" y="0"/>
                </a:lnTo>
                <a:lnTo>
                  <a:pt x="1207460" y="1277736"/>
                </a:lnTo>
                <a:lnTo>
                  <a:pt x="0" y="12777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558470">
            <a:off x="15116074" y="9445005"/>
            <a:ext cx="1129301" cy="1199788"/>
          </a:xfrm>
          <a:custGeom>
            <a:avLst/>
            <a:gdLst/>
            <a:ahLst/>
            <a:cxnLst/>
            <a:rect r="r" b="b" t="t" l="l"/>
            <a:pathLst>
              <a:path h="1199788" w="1129301">
                <a:moveTo>
                  <a:pt x="0" y="0"/>
                </a:moveTo>
                <a:lnTo>
                  <a:pt x="1129301" y="0"/>
                </a:lnTo>
                <a:lnTo>
                  <a:pt x="1129301" y="1199788"/>
                </a:lnTo>
                <a:lnTo>
                  <a:pt x="0" y="11997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9560" y="1466616"/>
            <a:ext cx="1112030" cy="1140544"/>
          </a:xfrm>
          <a:custGeom>
            <a:avLst/>
            <a:gdLst/>
            <a:ahLst/>
            <a:cxnLst/>
            <a:rect r="r" b="b" t="t" l="l"/>
            <a:pathLst>
              <a:path h="1140544" w="1112030">
                <a:moveTo>
                  <a:pt x="0" y="0"/>
                </a:moveTo>
                <a:lnTo>
                  <a:pt x="1112030" y="0"/>
                </a:lnTo>
                <a:lnTo>
                  <a:pt x="1112030" y="1140544"/>
                </a:lnTo>
                <a:lnTo>
                  <a:pt x="0" y="11405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41928">
            <a:off x="2953672" y="-218611"/>
            <a:ext cx="835498" cy="1602074"/>
          </a:xfrm>
          <a:custGeom>
            <a:avLst/>
            <a:gdLst/>
            <a:ahLst/>
            <a:cxnLst/>
            <a:rect r="r" b="b" t="t" l="l"/>
            <a:pathLst>
              <a:path h="1602074" w="835498">
                <a:moveTo>
                  <a:pt x="0" y="0"/>
                </a:moveTo>
                <a:lnTo>
                  <a:pt x="835498" y="0"/>
                </a:lnTo>
                <a:lnTo>
                  <a:pt x="835498" y="1602073"/>
                </a:lnTo>
                <a:lnTo>
                  <a:pt x="0" y="16020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1892" y="6881003"/>
            <a:ext cx="989057" cy="931554"/>
          </a:xfrm>
          <a:custGeom>
            <a:avLst/>
            <a:gdLst/>
            <a:ahLst/>
            <a:cxnLst/>
            <a:rect r="r" b="b" t="t" l="l"/>
            <a:pathLst>
              <a:path h="931554" w="989057">
                <a:moveTo>
                  <a:pt x="0" y="0"/>
                </a:moveTo>
                <a:lnTo>
                  <a:pt x="989058" y="0"/>
                </a:lnTo>
                <a:lnTo>
                  <a:pt x="989058" y="931554"/>
                </a:lnTo>
                <a:lnTo>
                  <a:pt x="0" y="9315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28581" y="7280319"/>
            <a:ext cx="1061438" cy="1261123"/>
          </a:xfrm>
          <a:custGeom>
            <a:avLst/>
            <a:gdLst/>
            <a:ahLst/>
            <a:cxnLst/>
            <a:rect r="r" b="b" t="t" l="l"/>
            <a:pathLst>
              <a:path h="1261123" w="1061438">
                <a:moveTo>
                  <a:pt x="0" y="0"/>
                </a:moveTo>
                <a:lnTo>
                  <a:pt x="1061438" y="0"/>
                </a:lnTo>
                <a:lnTo>
                  <a:pt x="1061438" y="1261123"/>
                </a:lnTo>
                <a:lnTo>
                  <a:pt x="0" y="12611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484896" y="-418069"/>
            <a:ext cx="850955" cy="836137"/>
          </a:xfrm>
          <a:custGeom>
            <a:avLst/>
            <a:gdLst/>
            <a:ahLst/>
            <a:cxnLst/>
            <a:rect r="r" b="b" t="t" l="l"/>
            <a:pathLst>
              <a:path h="836137" w="850955">
                <a:moveTo>
                  <a:pt x="0" y="0"/>
                </a:moveTo>
                <a:lnTo>
                  <a:pt x="850955" y="0"/>
                </a:lnTo>
                <a:lnTo>
                  <a:pt x="850955" y="836138"/>
                </a:lnTo>
                <a:lnTo>
                  <a:pt x="0" y="8361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202673" y="2036888"/>
            <a:ext cx="13882654" cy="7479280"/>
          </a:xfrm>
          <a:custGeom>
            <a:avLst/>
            <a:gdLst/>
            <a:ahLst/>
            <a:cxnLst/>
            <a:rect r="r" b="b" t="t" l="l"/>
            <a:pathLst>
              <a:path h="7479280" w="13882654">
                <a:moveTo>
                  <a:pt x="0" y="0"/>
                </a:moveTo>
                <a:lnTo>
                  <a:pt x="13882654" y="0"/>
                </a:lnTo>
                <a:lnTo>
                  <a:pt x="13882654" y="7479280"/>
                </a:lnTo>
                <a:lnTo>
                  <a:pt x="0" y="74792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11975" y="836877"/>
            <a:ext cx="16878044" cy="843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30"/>
              </a:lnSpc>
            </a:pPr>
            <a:r>
              <a:rPr lang="en-US" sz="5312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SENTIMENT BUBBLE VIEW BY GAME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06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10512" y="3986691"/>
            <a:ext cx="11866977" cy="4106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9"/>
              </a:lnSpc>
            </a:pPr>
            <a:r>
              <a:rPr lang="en-US" sz="334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✅ Majority of reviews are positive</a:t>
            </a:r>
          </a:p>
          <a:p>
            <a:pPr algn="ctr">
              <a:lnSpc>
                <a:spcPts val="4679"/>
              </a:lnSpc>
            </a:pPr>
            <a:r>
              <a:rPr lang="en-US" sz="334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🔍 Most users express satisfaction with the games.</a:t>
            </a:r>
          </a:p>
          <a:p>
            <a:pPr algn="ctr">
              <a:lnSpc>
                <a:spcPts val="4679"/>
              </a:lnSpc>
            </a:pPr>
            <a:r>
              <a:rPr lang="en-US" sz="334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⚖️ Some games show mixed sentiments</a:t>
            </a:r>
          </a:p>
          <a:p>
            <a:pPr algn="ctr">
              <a:lnSpc>
                <a:spcPts val="4679"/>
              </a:lnSpc>
            </a:pPr>
            <a:r>
              <a:rPr lang="en-US" sz="334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📉 Helps identify games with both love and hate reactions.</a:t>
            </a:r>
          </a:p>
          <a:p>
            <a:pPr algn="ctr">
              <a:lnSpc>
                <a:spcPts val="4679"/>
              </a:lnSpc>
            </a:pPr>
            <a:r>
              <a:rPr lang="en-US" sz="334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📅 Sentiment trends change over time</a:t>
            </a:r>
          </a:p>
          <a:p>
            <a:pPr algn="ctr">
              <a:lnSpc>
                <a:spcPts val="4679"/>
              </a:lnSpc>
            </a:pPr>
            <a:r>
              <a:rPr lang="en-US" sz="334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🔔 Peaks</a:t>
            </a:r>
            <a:r>
              <a:rPr lang="en-US" sz="334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and dips align with major events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952149" y="2104906"/>
            <a:ext cx="12383702" cy="1363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1"/>
              </a:lnSpc>
            </a:pPr>
            <a:r>
              <a:rPr lang="en-US" sz="4319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KEY TAKEAWAYS FROM THE DASHBOARD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1392916">
            <a:off x="1122500" y="9165956"/>
            <a:ext cx="1158181" cy="1295867"/>
          </a:xfrm>
          <a:custGeom>
            <a:avLst/>
            <a:gdLst/>
            <a:ahLst/>
            <a:cxnLst/>
            <a:rect r="r" b="b" t="t" l="l"/>
            <a:pathLst>
              <a:path h="1295867" w="1158181">
                <a:moveTo>
                  <a:pt x="0" y="0"/>
                </a:moveTo>
                <a:lnTo>
                  <a:pt x="1158180" y="0"/>
                </a:lnTo>
                <a:lnTo>
                  <a:pt x="1158180" y="1295867"/>
                </a:lnTo>
                <a:lnTo>
                  <a:pt x="0" y="12958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00701">
            <a:off x="16124851" y="1494613"/>
            <a:ext cx="1207461" cy="1277736"/>
          </a:xfrm>
          <a:custGeom>
            <a:avLst/>
            <a:gdLst/>
            <a:ahLst/>
            <a:cxnLst/>
            <a:rect r="r" b="b" t="t" l="l"/>
            <a:pathLst>
              <a:path h="1277736" w="1207461">
                <a:moveTo>
                  <a:pt x="0" y="0"/>
                </a:moveTo>
                <a:lnTo>
                  <a:pt x="1207460" y="0"/>
                </a:lnTo>
                <a:lnTo>
                  <a:pt x="1207460" y="1277736"/>
                </a:lnTo>
                <a:lnTo>
                  <a:pt x="0" y="12777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558470">
            <a:off x="15116074" y="9445005"/>
            <a:ext cx="1129301" cy="1199788"/>
          </a:xfrm>
          <a:custGeom>
            <a:avLst/>
            <a:gdLst/>
            <a:ahLst/>
            <a:cxnLst/>
            <a:rect r="r" b="b" t="t" l="l"/>
            <a:pathLst>
              <a:path h="1199788" w="1129301">
                <a:moveTo>
                  <a:pt x="0" y="0"/>
                </a:moveTo>
                <a:lnTo>
                  <a:pt x="1129301" y="0"/>
                </a:lnTo>
                <a:lnTo>
                  <a:pt x="1129301" y="1199788"/>
                </a:lnTo>
                <a:lnTo>
                  <a:pt x="0" y="11997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89560" y="1466616"/>
            <a:ext cx="1112030" cy="1140544"/>
          </a:xfrm>
          <a:custGeom>
            <a:avLst/>
            <a:gdLst/>
            <a:ahLst/>
            <a:cxnLst/>
            <a:rect r="r" b="b" t="t" l="l"/>
            <a:pathLst>
              <a:path h="1140544" w="1112030">
                <a:moveTo>
                  <a:pt x="0" y="0"/>
                </a:moveTo>
                <a:lnTo>
                  <a:pt x="1112030" y="0"/>
                </a:lnTo>
                <a:lnTo>
                  <a:pt x="1112030" y="1140544"/>
                </a:lnTo>
                <a:lnTo>
                  <a:pt x="0" y="11405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941928">
            <a:off x="2953672" y="-218611"/>
            <a:ext cx="835498" cy="1602074"/>
          </a:xfrm>
          <a:custGeom>
            <a:avLst/>
            <a:gdLst/>
            <a:ahLst/>
            <a:cxnLst/>
            <a:rect r="r" b="b" t="t" l="l"/>
            <a:pathLst>
              <a:path h="1602074" w="835498">
                <a:moveTo>
                  <a:pt x="0" y="0"/>
                </a:moveTo>
                <a:lnTo>
                  <a:pt x="835498" y="0"/>
                </a:lnTo>
                <a:lnTo>
                  <a:pt x="835498" y="1602073"/>
                </a:lnTo>
                <a:lnTo>
                  <a:pt x="0" y="16020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81892" y="6881003"/>
            <a:ext cx="989057" cy="931554"/>
          </a:xfrm>
          <a:custGeom>
            <a:avLst/>
            <a:gdLst/>
            <a:ahLst/>
            <a:cxnLst/>
            <a:rect r="r" b="b" t="t" l="l"/>
            <a:pathLst>
              <a:path h="931554" w="989057">
                <a:moveTo>
                  <a:pt x="0" y="0"/>
                </a:moveTo>
                <a:lnTo>
                  <a:pt x="989058" y="0"/>
                </a:lnTo>
                <a:lnTo>
                  <a:pt x="989058" y="931554"/>
                </a:lnTo>
                <a:lnTo>
                  <a:pt x="0" y="9315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28581" y="7280319"/>
            <a:ext cx="1061438" cy="1261123"/>
          </a:xfrm>
          <a:custGeom>
            <a:avLst/>
            <a:gdLst/>
            <a:ahLst/>
            <a:cxnLst/>
            <a:rect r="r" b="b" t="t" l="l"/>
            <a:pathLst>
              <a:path h="1261123" w="1061438">
                <a:moveTo>
                  <a:pt x="0" y="0"/>
                </a:moveTo>
                <a:lnTo>
                  <a:pt x="1061438" y="0"/>
                </a:lnTo>
                <a:lnTo>
                  <a:pt x="1061438" y="1261123"/>
                </a:lnTo>
                <a:lnTo>
                  <a:pt x="0" y="12611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484896" y="-418069"/>
            <a:ext cx="850955" cy="836137"/>
          </a:xfrm>
          <a:custGeom>
            <a:avLst/>
            <a:gdLst/>
            <a:ahLst/>
            <a:cxnLst/>
            <a:rect r="r" b="b" t="t" l="l"/>
            <a:pathLst>
              <a:path h="836137" w="850955">
                <a:moveTo>
                  <a:pt x="0" y="0"/>
                </a:moveTo>
                <a:lnTo>
                  <a:pt x="850955" y="0"/>
                </a:lnTo>
                <a:lnTo>
                  <a:pt x="850955" y="836138"/>
                </a:lnTo>
                <a:lnTo>
                  <a:pt x="0" y="8361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06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95471" y="-1806807"/>
            <a:ext cx="4641250" cy="4211934"/>
          </a:xfrm>
          <a:custGeom>
            <a:avLst/>
            <a:gdLst/>
            <a:ahLst/>
            <a:cxnLst/>
            <a:rect r="r" b="b" t="t" l="l"/>
            <a:pathLst>
              <a:path h="4211934" w="4641250">
                <a:moveTo>
                  <a:pt x="0" y="0"/>
                </a:moveTo>
                <a:lnTo>
                  <a:pt x="4641250" y="0"/>
                </a:lnTo>
                <a:lnTo>
                  <a:pt x="4641250" y="4211935"/>
                </a:lnTo>
                <a:lnTo>
                  <a:pt x="0" y="42119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22249" y="5418528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0"/>
                </a:moveTo>
                <a:lnTo>
                  <a:pt x="7674102" y="0"/>
                </a:lnTo>
                <a:lnTo>
                  <a:pt x="76741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314299">
            <a:off x="-2855847" y="6743327"/>
            <a:ext cx="6654437" cy="6446486"/>
          </a:xfrm>
          <a:custGeom>
            <a:avLst/>
            <a:gdLst/>
            <a:ahLst/>
            <a:cxnLst/>
            <a:rect r="r" b="b" t="t" l="l"/>
            <a:pathLst>
              <a:path h="6446486" w="6654437">
                <a:moveTo>
                  <a:pt x="0" y="0"/>
                </a:moveTo>
                <a:lnTo>
                  <a:pt x="6654437" y="0"/>
                </a:lnTo>
                <a:lnTo>
                  <a:pt x="6654437" y="6446486"/>
                </a:lnTo>
                <a:lnTo>
                  <a:pt x="0" y="64464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22150">
            <a:off x="11903418" y="-4183523"/>
            <a:ext cx="7153009" cy="6178411"/>
          </a:xfrm>
          <a:custGeom>
            <a:avLst/>
            <a:gdLst/>
            <a:ahLst/>
            <a:cxnLst/>
            <a:rect r="r" b="b" t="t" l="l"/>
            <a:pathLst>
              <a:path h="6178411" w="7153009">
                <a:moveTo>
                  <a:pt x="0" y="0"/>
                </a:moveTo>
                <a:lnTo>
                  <a:pt x="7153008" y="0"/>
                </a:lnTo>
                <a:lnTo>
                  <a:pt x="7153008" y="6178411"/>
                </a:lnTo>
                <a:lnTo>
                  <a:pt x="0" y="61784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31087" y="1204856"/>
            <a:ext cx="9438781" cy="660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1"/>
              </a:lnSpc>
            </a:pPr>
            <a:r>
              <a:rPr lang="en-US" sz="420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MODEL COMPARISON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1600701">
            <a:off x="17481867" y="2626461"/>
            <a:ext cx="1207461" cy="1277736"/>
          </a:xfrm>
          <a:custGeom>
            <a:avLst/>
            <a:gdLst/>
            <a:ahLst/>
            <a:cxnLst/>
            <a:rect r="r" b="b" t="t" l="l"/>
            <a:pathLst>
              <a:path h="1277736" w="1207461">
                <a:moveTo>
                  <a:pt x="0" y="0"/>
                </a:moveTo>
                <a:lnTo>
                  <a:pt x="1207461" y="0"/>
                </a:lnTo>
                <a:lnTo>
                  <a:pt x="1207461" y="1277736"/>
                </a:lnTo>
                <a:lnTo>
                  <a:pt x="0" y="12777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558470">
            <a:off x="12277033" y="8603576"/>
            <a:ext cx="797660" cy="847448"/>
          </a:xfrm>
          <a:custGeom>
            <a:avLst/>
            <a:gdLst/>
            <a:ahLst/>
            <a:cxnLst/>
            <a:rect r="r" b="b" t="t" l="l"/>
            <a:pathLst>
              <a:path h="847448" w="797660">
                <a:moveTo>
                  <a:pt x="0" y="0"/>
                </a:moveTo>
                <a:lnTo>
                  <a:pt x="797660" y="0"/>
                </a:lnTo>
                <a:lnTo>
                  <a:pt x="797660" y="847448"/>
                </a:lnTo>
                <a:lnTo>
                  <a:pt x="0" y="8474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96964" y="2472541"/>
            <a:ext cx="922118" cy="945762"/>
          </a:xfrm>
          <a:custGeom>
            <a:avLst/>
            <a:gdLst/>
            <a:ahLst/>
            <a:cxnLst/>
            <a:rect r="r" b="b" t="t" l="l"/>
            <a:pathLst>
              <a:path h="945762" w="922118">
                <a:moveTo>
                  <a:pt x="0" y="0"/>
                </a:moveTo>
                <a:lnTo>
                  <a:pt x="922118" y="0"/>
                </a:lnTo>
                <a:lnTo>
                  <a:pt x="922118" y="945762"/>
                </a:lnTo>
                <a:lnTo>
                  <a:pt x="0" y="9457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494861">
            <a:off x="3855320" y="-501876"/>
            <a:ext cx="835498" cy="1602074"/>
          </a:xfrm>
          <a:custGeom>
            <a:avLst/>
            <a:gdLst/>
            <a:ahLst/>
            <a:cxnLst/>
            <a:rect r="r" b="b" t="t" l="l"/>
            <a:pathLst>
              <a:path h="1602074" w="835498">
                <a:moveTo>
                  <a:pt x="0" y="0"/>
                </a:moveTo>
                <a:lnTo>
                  <a:pt x="835498" y="0"/>
                </a:lnTo>
                <a:lnTo>
                  <a:pt x="835498" y="1602073"/>
                </a:lnTo>
                <a:lnTo>
                  <a:pt x="0" y="16020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6059487"/>
            <a:ext cx="878280" cy="827217"/>
          </a:xfrm>
          <a:custGeom>
            <a:avLst/>
            <a:gdLst/>
            <a:ahLst/>
            <a:cxnLst/>
            <a:rect r="r" b="b" t="t" l="l"/>
            <a:pathLst>
              <a:path h="827217" w="878280">
                <a:moveTo>
                  <a:pt x="0" y="0"/>
                </a:moveTo>
                <a:lnTo>
                  <a:pt x="878280" y="0"/>
                </a:lnTo>
                <a:lnTo>
                  <a:pt x="878280" y="827217"/>
                </a:lnTo>
                <a:lnTo>
                  <a:pt x="0" y="8272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355715" y="9533328"/>
            <a:ext cx="1061438" cy="1261123"/>
          </a:xfrm>
          <a:custGeom>
            <a:avLst/>
            <a:gdLst/>
            <a:ahLst/>
            <a:cxnLst/>
            <a:rect r="r" b="b" t="t" l="l"/>
            <a:pathLst>
              <a:path h="1261123" w="1061438">
                <a:moveTo>
                  <a:pt x="0" y="0"/>
                </a:moveTo>
                <a:lnTo>
                  <a:pt x="1061438" y="0"/>
                </a:lnTo>
                <a:lnTo>
                  <a:pt x="1061438" y="1261123"/>
                </a:lnTo>
                <a:lnTo>
                  <a:pt x="0" y="126112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609522" y="-271111"/>
            <a:ext cx="580378" cy="570272"/>
          </a:xfrm>
          <a:custGeom>
            <a:avLst/>
            <a:gdLst/>
            <a:ahLst/>
            <a:cxnLst/>
            <a:rect r="r" b="b" t="t" l="l"/>
            <a:pathLst>
              <a:path h="570272" w="580378">
                <a:moveTo>
                  <a:pt x="0" y="0"/>
                </a:moveTo>
                <a:lnTo>
                  <a:pt x="580378" y="0"/>
                </a:lnTo>
                <a:lnTo>
                  <a:pt x="580378" y="570272"/>
                </a:lnTo>
                <a:lnTo>
                  <a:pt x="0" y="57027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aphicFrame>
        <p:nvGraphicFramePr>
          <p:cNvPr name="Table 14" id="14"/>
          <p:cNvGraphicFramePr>
            <a:graphicFrameLocks noGrp="true"/>
          </p:cNvGraphicFramePr>
          <p:nvPr/>
        </p:nvGraphicFramePr>
        <p:xfrm>
          <a:off x="1271688" y="2423410"/>
          <a:ext cx="13525505" cy="6121558"/>
        </p:xfrm>
        <a:graphic>
          <a:graphicData uri="http://schemas.openxmlformats.org/drawingml/2006/table">
            <a:tbl>
              <a:tblPr/>
              <a:tblGrid>
                <a:gridCol w="5272517"/>
                <a:gridCol w="4101693"/>
                <a:gridCol w="4151294"/>
              </a:tblGrid>
              <a:tr h="8271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b="true" sz="2099">
                          <a:solidFill>
                            <a:srgbClr val="000000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MODEL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C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b="true" sz="2099">
                          <a:solidFill>
                            <a:srgbClr val="000000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N</a:t>
                      </a:r>
                      <a:r>
                        <a:rPr lang="en-US" b="true" sz="2099">
                          <a:solidFill>
                            <a:srgbClr val="000000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AIVE BAYES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C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b="true" sz="2099">
                          <a:solidFill>
                            <a:srgbClr val="000000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LSTM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C4"/>
                    </a:solidFill>
                  </a:tcPr>
                </a:tc>
              </a:tr>
              <a:tr h="13927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b="true" sz="2099">
                          <a:solidFill>
                            <a:srgbClr val="000000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US</a:t>
                      </a:r>
                      <a:r>
                        <a:rPr lang="en-US" b="true" sz="2099">
                          <a:solidFill>
                            <a:srgbClr val="000000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AGE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Typically for </a:t>
                      </a:r>
                      <a:r>
                        <a:rPr lang="en-US" sz="2099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batch processing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, shown with limited streaming performance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Designed for </a:t>
                      </a:r>
                      <a:r>
                        <a:rPr lang="en-US" sz="2099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real-time data processing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, better for interactive deep learning tasks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6479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b="true" sz="2099">
                          <a:solidFill>
                            <a:srgbClr val="000000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STRENGTH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B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Simplicity and Speed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: Fast to train, low computational cost, balanced results for positive and negative classes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B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Contextual Understanding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: Learns word order and context, higher accuracy potential especially for nuanced text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BF7"/>
                    </a:solidFill>
                  </a:tcPr>
                </a:tc>
              </a:tr>
              <a:tr h="21368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b="true" sz="2099">
                          <a:solidFill>
                            <a:srgbClr val="000000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WEAKNESS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Assumption of Independence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: Cannot capture relationships between words, leading to weaker performance in complex sentences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Computational Cost</a:t>
                      </a:r>
                      <a:r>
                        <a:rPr lang="en-US" sz="20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: Requires more resources for training and inference, risk of class imbalance affecting predictions (e.g. missed negative reviews)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06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95471" y="-1806807"/>
            <a:ext cx="4641250" cy="4211934"/>
          </a:xfrm>
          <a:custGeom>
            <a:avLst/>
            <a:gdLst/>
            <a:ahLst/>
            <a:cxnLst/>
            <a:rect r="r" b="b" t="t" l="l"/>
            <a:pathLst>
              <a:path h="4211934" w="4641250">
                <a:moveTo>
                  <a:pt x="0" y="0"/>
                </a:moveTo>
                <a:lnTo>
                  <a:pt x="4641250" y="0"/>
                </a:lnTo>
                <a:lnTo>
                  <a:pt x="4641250" y="4211935"/>
                </a:lnTo>
                <a:lnTo>
                  <a:pt x="0" y="42119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22249" y="5418528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0"/>
                </a:moveTo>
                <a:lnTo>
                  <a:pt x="7674102" y="0"/>
                </a:lnTo>
                <a:lnTo>
                  <a:pt x="76741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314299">
            <a:off x="-2855847" y="6743327"/>
            <a:ext cx="6654437" cy="6446486"/>
          </a:xfrm>
          <a:custGeom>
            <a:avLst/>
            <a:gdLst/>
            <a:ahLst/>
            <a:cxnLst/>
            <a:rect r="r" b="b" t="t" l="l"/>
            <a:pathLst>
              <a:path h="6446486" w="6654437">
                <a:moveTo>
                  <a:pt x="0" y="0"/>
                </a:moveTo>
                <a:lnTo>
                  <a:pt x="6654437" y="0"/>
                </a:lnTo>
                <a:lnTo>
                  <a:pt x="6654437" y="6446486"/>
                </a:lnTo>
                <a:lnTo>
                  <a:pt x="0" y="64464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22150">
            <a:off x="11903418" y="-4183523"/>
            <a:ext cx="7153009" cy="6178411"/>
          </a:xfrm>
          <a:custGeom>
            <a:avLst/>
            <a:gdLst/>
            <a:ahLst/>
            <a:cxnLst/>
            <a:rect r="r" b="b" t="t" l="l"/>
            <a:pathLst>
              <a:path h="6178411" w="7153009">
                <a:moveTo>
                  <a:pt x="0" y="0"/>
                </a:moveTo>
                <a:lnTo>
                  <a:pt x="7153008" y="0"/>
                </a:lnTo>
                <a:lnTo>
                  <a:pt x="7153008" y="6178411"/>
                </a:lnTo>
                <a:lnTo>
                  <a:pt x="0" y="61784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31087" y="1204856"/>
            <a:ext cx="9438781" cy="660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1"/>
              </a:lnSpc>
            </a:pPr>
            <a:r>
              <a:rPr lang="en-US" sz="420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MODEL OPTIMIZATION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1600701">
            <a:off x="17481867" y="2626461"/>
            <a:ext cx="1207461" cy="1277736"/>
          </a:xfrm>
          <a:custGeom>
            <a:avLst/>
            <a:gdLst/>
            <a:ahLst/>
            <a:cxnLst/>
            <a:rect r="r" b="b" t="t" l="l"/>
            <a:pathLst>
              <a:path h="1277736" w="1207461">
                <a:moveTo>
                  <a:pt x="0" y="0"/>
                </a:moveTo>
                <a:lnTo>
                  <a:pt x="1207461" y="0"/>
                </a:lnTo>
                <a:lnTo>
                  <a:pt x="1207461" y="1277736"/>
                </a:lnTo>
                <a:lnTo>
                  <a:pt x="0" y="12777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558470">
            <a:off x="12277033" y="8603576"/>
            <a:ext cx="797660" cy="847448"/>
          </a:xfrm>
          <a:custGeom>
            <a:avLst/>
            <a:gdLst/>
            <a:ahLst/>
            <a:cxnLst/>
            <a:rect r="r" b="b" t="t" l="l"/>
            <a:pathLst>
              <a:path h="847448" w="797660">
                <a:moveTo>
                  <a:pt x="0" y="0"/>
                </a:moveTo>
                <a:lnTo>
                  <a:pt x="797660" y="0"/>
                </a:lnTo>
                <a:lnTo>
                  <a:pt x="797660" y="847448"/>
                </a:lnTo>
                <a:lnTo>
                  <a:pt x="0" y="8474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96964" y="2472541"/>
            <a:ext cx="922118" cy="945762"/>
          </a:xfrm>
          <a:custGeom>
            <a:avLst/>
            <a:gdLst/>
            <a:ahLst/>
            <a:cxnLst/>
            <a:rect r="r" b="b" t="t" l="l"/>
            <a:pathLst>
              <a:path h="945762" w="922118">
                <a:moveTo>
                  <a:pt x="0" y="0"/>
                </a:moveTo>
                <a:lnTo>
                  <a:pt x="922118" y="0"/>
                </a:lnTo>
                <a:lnTo>
                  <a:pt x="922118" y="945762"/>
                </a:lnTo>
                <a:lnTo>
                  <a:pt x="0" y="9457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494861">
            <a:off x="3855320" y="-501876"/>
            <a:ext cx="835498" cy="1602074"/>
          </a:xfrm>
          <a:custGeom>
            <a:avLst/>
            <a:gdLst/>
            <a:ahLst/>
            <a:cxnLst/>
            <a:rect r="r" b="b" t="t" l="l"/>
            <a:pathLst>
              <a:path h="1602074" w="835498">
                <a:moveTo>
                  <a:pt x="0" y="0"/>
                </a:moveTo>
                <a:lnTo>
                  <a:pt x="835498" y="0"/>
                </a:lnTo>
                <a:lnTo>
                  <a:pt x="835498" y="1602073"/>
                </a:lnTo>
                <a:lnTo>
                  <a:pt x="0" y="16020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6059487"/>
            <a:ext cx="878280" cy="827217"/>
          </a:xfrm>
          <a:custGeom>
            <a:avLst/>
            <a:gdLst/>
            <a:ahLst/>
            <a:cxnLst/>
            <a:rect r="r" b="b" t="t" l="l"/>
            <a:pathLst>
              <a:path h="827217" w="878280">
                <a:moveTo>
                  <a:pt x="0" y="0"/>
                </a:moveTo>
                <a:lnTo>
                  <a:pt x="878280" y="0"/>
                </a:lnTo>
                <a:lnTo>
                  <a:pt x="878280" y="827217"/>
                </a:lnTo>
                <a:lnTo>
                  <a:pt x="0" y="8272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355715" y="9533328"/>
            <a:ext cx="1061438" cy="1261123"/>
          </a:xfrm>
          <a:custGeom>
            <a:avLst/>
            <a:gdLst/>
            <a:ahLst/>
            <a:cxnLst/>
            <a:rect r="r" b="b" t="t" l="l"/>
            <a:pathLst>
              <a:path h="1261123" w="1061438">
                <a:moveTo>
                  <a:pt x="0" y="0"/>
                </a:moveTo>
                <a:lnTo>
                  <a:pt x="1061438" y="0"/>
                </a:lnTo>
                <a:lnTo>
                  <a:pt x="1061438" y="1261123"/>
                </a:lnTo>
                <a:lnTo>
                  <a:pt x="0" y="126112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609522" y="-271111"/>
            <a:ext cx="580378" cy="570272"/>
          </a:xfrm>
          <a:custGeom>
            <a:avLst/>
            <a:gdLst/>
            <a:ahLst/>
            <a:cxnLst/>
            <a:rect r="r" b="b" t="t" l="l"/>
            <a:pathLst>
              <a:path h="570272" w="580378">
                <a:moveTo>
                  <a:pt x="0" y="0"/>
                </a:moveTo>
                <a:lnTo>
                  <a:pt x="580378" y="0"/>
                </a:lnTo>
                <a:lnTo>
                  <a:pt x="580378" y="570272"/>
                </a:lnTo>
                <a:lnTo>
                  <a:pt x="0" y="57027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aphicFrame>
        <p:nvGraphicFramePr>
          <p:cNvPr name="Table 14" id="14"/>
          <p:cNvGraphicFramePr>
            <a:graphicFrameLocks noGrp="true"/>
          </p:cNvGraphicFramePr>
          <p:nvPr/>
        </p:nvGraphicFramePr>
        <p:xfrm>
          <a:off x="1028700" y="1924219"/>
          <a:ext cx="13607524" cy="7250924"/>
        </p:xfrm>
        <a:graphic>
          <a:graphicData uri="http://schemas.openxmlformats.org/drawingml/2006/table">
            <a:tbl>
              <a:tblPr/>
              <a:tblGrid>
                <a:gridCol w="5425886"/>
                <a:gridCol w="4246204"/>
                <a:gridCol w="3935434"/>
              </a:tblGrid>
              <a:tr h="73301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b="true" sz="1400">
                          <a:solidFill>
                            <a:srgbClr val="000000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MODEL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C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b="true" sz="1400">
                          <a:solidFill>
                            <a:srgbClr val="000000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NAIVE BAYES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C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b="true" sz="1400">
                          <a:solidFill>
                            <a:srgbClr val="000000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LSTM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C4"/>
                    </a:solidFill>
                  </a:tcPr>
                </a:tc>
              </a:tr>
              <a:tr h="10149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b="true" sz="1400">
                          <a:solidFill>
                            <a:srgbClr val="000000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PRIMARY FOCUS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Speed and resource efficiency; reliable baseline performance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Accuracy maximization; contextual understanding in text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779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b="true" sz="1400">
                          <a:solidFill>
                            <a:srgbClr val="000000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ADVANTAGE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B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Faster training, lower computational overhead, good for quick deployment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B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Better understanding of complex and nuanced text, adaptable to new data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BF7"/>
                    </a:solidFill>
                  </a:tcPr>
                </a:tc>
              </a:tr>
              <a:tr h="16117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b="true" sz="1400">
                          <a:solidFill>
                            <a:srgbClr val="000000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CHALLENGE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Limited ability to handle complex language patterns due to independence assumption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Higher computational cost, requires larger balanced datasets, missed negative reviews in current setup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131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b="true" sz="1400">
                          <a:solidFill>
                            <a:srgbClr val="000000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OPTIMIZATION STRATEGY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B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Feature engineering (n-grams), combining with sentiment lexicons, simple model tuning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B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Data balancing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(increase negative reviews), hyperparameter tuning, integrating </a:t>
                      </a:r>
                      <a:r>
                        <a:rPr lang="en-US" sz="1899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pre-trained embeddings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(Word2Vec, GloVe), exploring </a:t>
                      </a:r>
                      <a:r>
                        <a:rPr lang="en-US" sz="1899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BERT or Bi-LSTM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, adjusting epochs and layers</a:t>
                      </a:r>
                      <a:endParaRPr lang="en-US" sz="1100"/>
                    </a:p>
                  </a:txBody>
                  <a:tcPr marL="104775" marR="104775" marT="104775" marB="104775" anchor="ctr">
                    <a:lnL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248">
                      <a:solidFill>
                        <a:srgbClr val="E4C7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BF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1106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31087" y="4404473"/>
            <a:ext cx="9438781" cy="1430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56"/>
              </a:lnSpc>
            </a:pPr>
            <a:r>
              <a:rPr lang="en-US" sz="9099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06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92916">
            <a:off x="1472812" y="8447106"/>
            <a:ext cx="1158181" cy="1295867"/>
          </a:xfrm>
          <a:custGeom>
            <a:avLst/>
            <a:gdLst/>
            <a:ahLst/>
            <a:cxnLst/>
            <a:rect r="r" b="b" t="t" l="l"/>
            <a:pathLst>
              <a:path h="1295867" w="1158181">
                <a:moveTo>
                  <a:pt x="0" y="0"/>
                </a:moveTo>
                <a:lnTo>
                  <a:pt x="1158181" y="0"/>
                </a:lnTo>
                <a:lnTo>
                  <a:pt x="1158181" y="1295866"/>
                </a:lnTo>
                <a:lnTo>
                  <a:pt x="0" y="12958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600701">
            <a:off x="15885219" y="1766260"/>
            <a:ext cx="1207461" cy="1277736"/>
          </a:xfrm>
          <a:custGeom>
            <a:avLst/>
            <a:gdLst/>
            <a:ahLst/>
            <a:cxnLst/>
            <a:rect r="r" b="b" t="t" l="l"/>
            <a:pathLst>
              <a:path h="1277736" w="1207461">
                <a:moveTo>
                  <a:pt x="0" y="0"/>
                </a:moveTo>
                <a:lnTo>
                  <a:pt x="1207460" y="0"/>
                </a:lnTo>
                <a:lnTo>
                  <a:pt x="1207460" y="1277736"/>
                </a:lnTo>
                <a:lnTo>
                  <a:pt x="0" y="12777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558470">
            <a:off x="15684667" y="8726581"/>
            <a:ext cx="1129301" cy="1199788"/>
          </a:xfrm>
          <a:custGeom>
            <a:avLst/>
            <a:gdLst/>
            <a:ahLst/>
            <a:cxnLst/>
            <a:rect r="r" b="b" t="t" l="l"/>
            <a:pathLst>
              <a:path h="1199788" w="1129301">
                <a:moveTo>
                  <a:pt x="0" y="0"/>
                </a:moveTo>
                <a:lnTo>
                  <a:pt x="1129301" y="0"/>
                </a:lnTo>
                <a:lnTo>
                  <a:pt x="1129301" y="1199789"/>
                </a:lnTo>
                <a:lnTo>
                  <a:pt x="0" y="11997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5154" y="1264584"/>
            <a:ext cx="1112030" cy="1140544"/>
          </a:xfrm>
          <a:custGeom>
            <a:avLst/>
            <a:gdLst/>
            <a:ahLst/>
            <a:cxnLst/>
            <a:rect r="r" b="b" t="t" l="l"/>
            <a:pathLst>
              <a:path h="1140544" w="1112030">
                <a:moveTo>
                  <a:pt x="0" y="0"/>
                </a:moveTo>
                <a:lnTo>
                  <a:pt x="1112030" y="0"/>
                </a:lnTo>
                <a:lnTo>
                  <a:pt x="1112030" y="1140544"/>
                </a:lnTo>
                <a:lnTo>
                  <a:pt x="0" y="11405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41928">
            <a:off x="3141835" y="448253"/>
            <a:ext cx="835498" cy="1602074"/>
          </a:xfrm>
          <a:custGeom>
            <a:avLst/>
            <a:gdLst/>
            <a:ahLst/>
            <a:cxnLst/>
            <a:rect r="r" b="b" t="t" l="l"/>
            <a:pathLst>
              <a:path h="1602074" w="835498">
                <a:moveTo>
                  <a:pt x="0" y="0"/>
                </a:moveTo>
                <a:lnTo>
                  <a:pt x="835498" y="0"/>
                </a:lnTo>
                <a:lnTo>
                  <a:pt x="835498" y="1602074"/>
                </a:lnTo>
                <a:lnTo>
                  <a:pt x="0" y="16020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89560" y="6596168"/>
            <a:ext cx="878280" cy="827217"/>
          </a:xfrm>
          <a:custGeom>
            <a:avLst/>
            <a:gdLst/>
            <a:ahLst/>
            <a:cxnLst/>
            <a:rect r="r" b="b" t="t" l="l"/>
            <a:pathLst>
              <a:path h="827217" w="878280">
                <a:moveTo>
                  <a:pt x="0" y="0"/>
                </a:moveTo>
                <a:lnTo>
                  <a:pt x="878280" y="0"/>
                </a:lnTo>
                <a:lnTo>
                  <a:pt x="878280" y="827217"/>
                </a:lnTo>
                <a:lnTo>
                  <a:pt x="0" y="8272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488949" y="6792823"/>
            <a:ext cx="1061438" cy="1261123"/>
          </a:xfrm>
          <a:custGeom>
            <a:avLst/>
            <a:gdLst/>
            <a:ahLst/>
            <a:cxnLst/>
            <a:rect r="r" b="b" t="t" l="l"/>
            <a:pathLst>
              <a:path h="1261123" w="1061438">
                <a:moveTo>
                  <a:pt x="0" y="0"/>
                </a:moveTo>
                <a:lnTo>
                  <a:pt x="1061438" y="0"/>
                </a:lnTo>
                <a:lnTo>
                  <a:pt x="1061438" y="1261124"/>
                </a:lnTo>
                <a:lnTo>
                  <a:pt x="0" y="12611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551972" y="727072"/>
            <a:ext cx="850955" cy="836137"/>
          </a:xfrm>
          <a:custGeom>
            <a:avLst/>
            <a:gdLst/>
            <a:ahLst/>
            <a:cxnLst/>
            <a:rect r="r" b="b" t="t" l="l"/>
            <a:pathLst>
              <a:path h="836137" w="850955">
                <a:moveTo>
                  <a:pt x="0" y="0"/>
                </a:moveTo>
                <a:lnTo>
                  <a:pt x="850955" y="0"/>
                </a:lnTo>
                <a:lnTo>
                  <a:pt x="850955" y="836137"/>
                </a:lnTo>
                <a:lnTo>
                  <a:pt x="0" y="83613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729730" y="5514728"/>
            <a:ext cx="3476386" cy="347638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56BE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-133350"/>
              <a:ext cx="6604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41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405807" y="5514728"/>
            <a:ext cx="3628150" cy="362815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56BE1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-133350"/>
              <a:ext cx="6604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41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081884" y="5514728"/>
            <a:ext cx="3628150" cy="362815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56BE1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-133350"/>
              <a:ext cx="6604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41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688441" y="4829050"/>
            <a:ext cx="3558964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Proj</a:t>
            </a:r>
            <a:r>
              <a:rPr lang="en-US" sz="180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ect Goal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930669" y="4067366"/>
            <a:ext cx="1074508" cy="55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2"/>
              </a:lnSpc>
              <a:spcBef>
                <a:spcPct val="0"/>
              </a:spcBef>
            </a:pPr>
            <a:r>
              <a:rPr lang="en-US" sz="324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102694" y="6297615"/>
            <a:ext cx="2730458" cy="1872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1"/>
              </a:lnSpc>
            </a:pPr>
            <a:r>
              <a:rPr lang="en-US" sz="181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Develop a real-time sentiment analysis system using Apache Spark and Kafka for big</a:t>
            </a:r>
            <a:r>
              <a:rPr lang="en-US" sz="181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data processing and streaming.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364518" y="4829050"/>
            <a:ext cx="3558964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Focus Area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606746" y="4067366"/>
            <a:ext cx="1074508" cy="55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2"/>
              </a:lnSpc>
              <a:spcBef>
                <a:spcPct val="0"/>
              </a:spcBef>
            </a:pPr>
            <a:r>
              <a:rPr lang="en-US" sz="324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640377" y="6297615"/>
            <a:ext cx="3283105" cy="2150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178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Analyze user sentiments from Steam reviews for popular games like Counter-Strike 2 and</a:t>
            </a:r>
            <a:r>
              <a:rPr lang="en-US" sz="178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Dota 2.</a:t>
            </a:r>
          </a:p>
          <a:p>
            <a:pPr algn="ctr">
              <a:lnSpc>
                <a:spcPts val="2500"/>
              </a:lnSpc>
            </a:pPr>
            <a:r>
              <a:rPr lang="en-US" sz="178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Gain insights into player perceptions of these games.</a:t>
            </a:r>
          </a:p>
          <a:p>
            <a:pPr algn="ctr">
              <a:lnSpc>
                <a:spcPts val="2500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2040595" y="4829788"/>
            <a:ext cx="3558964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Key Pipeline Steps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282823" y="4067366"/>
            <a:ext cx="1074508" cy="55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2"/>
              </a:lnSpc>
              <a:spcBef>
                <a:spcPct val="0"/>
              </a:spcBef>
            </a:pPr>
            <a:r>
              <a:rPr lang="en-US" sz="324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96031" y="6015451"/>
            <a:ext cx="2837956" cy="2834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69"/>
              </a:lnSpc>
            </a:pPr>
            <a:r>
              <a:rPr lang="en-US" sz="126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Ingestion: Stream game review data into Kafka.</a:t>
            </a:r>
          </a:p>
          <a:p>
            <a:pPr algn="ctr">
              <a:lnSpc>
                <a:spcPts val="1769"/>
              </a:lnSpc>
            </a:pPr>
            <a:r>
              <a:rPr lang="en-US" sz="126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Processing &amp; NLP: Clean and process reviews using NLP techniques.</a:t>
            </a:r>
          </a:p>
          <a:p>
            <a:pPr algn="ctr">
              <a:lnSpc>
                <a:spcPts val="1769"/>
              </a:lnSpc>
            </a:pPr>
            <a:r>
              <a:rPr lang="en-US" sz="126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Sentiment Classification: Use ML/DL models for sentiment analysis (positive, negative, neutral).</a:t>
            </a:r>
          </a:p>
          <a:p>
            <a:pPr algn="ctr">
              <a:lnSpc>
                <a:spcPts val="1769"/>
              </a:lnSpc>
            </a:pPr>
            <a:r>
              <a:rPr lang="en-US" sz="126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Real-Time Visualization: Display insights on an interactive Tableau dashboard.</a:t>
            </a:r>
          </a:p>
          <a:p>
            <a:pPr algn="ctr">
              <a:lnSpc>
                <a:spcPts val="1769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3264714" y="1677054"/>
            <a:ext cx="11692728" cy="884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8"/>
              </a:lnSpc>
            </a:pPr>
            <a:r>
              <a:rPr lang="en-US" sz="5647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06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92916">
            <a:off x="798078" y="9424582"/>
            <a:ext cx="1158181" cy="1295867"/>
          </a:xfrm>
          <a:custGeom>
            <a:avLst/>
            <a:gdLst/>
            <a:ahLst/>
            <a:cxnLst/>
            <a:rect r="r" b="b" t="t" l="l"/>
            <a:pathLst>
              <a:path h="1295867" w="1158181">
                <a:moveTo>
                  <a:pt x="0" y="0"/>
                </a:moveTo>
                <a:lnTo>
                  <a:pt x="1158181" y="0"/>
                </a:lnTo>
                <a:lnTo>
                  <a:pt x="1158181" y="1295867"/>
                </a:lnTo>
                <a:lnTo>
                  <a:pt x="0" y="12958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600701">
            <a:off x="17242236" y="2127270"/>
            <a:ext cx="1207461" cy="1277736"/>
          </a:xfrm>
          <a:custGeom>
            <a:avLst/>
            <a:gdLst/>
            <a:ahLst/>
            <a:cxnLst/>
            <a:rect r="r" b="b" t="t" l="l"/>
            <a:pathLst>
              <a:path h="1277736" w="1207461">
                <a:moveTo>
                  <a:pt x="0" y="0"/>
                </a:moveTo>
                <a:lnTo>
                  <a:pt x="1207460" y="0"/>
                </a:lnTo>
                <a:lnTo>
                  <a:pt x="1207460" y="1277736"/>
                </a:lnTo>
                <a:lnTo>
                  <a:pt x="0" y="12777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558470">
            <a:off x="15684667" y="9326501"/>
            <a:ext cx="1129301" cy="1199788"/>
          </a:xfrm>
          <a:custGeom>
            <a:avLst/>
            <a:gdLst/>
            <a:ahLst/>
            <a:cxnLst/>
            <a:rect r="r" b="b" t="t" l="l"/>
            <a:pathLst>
              <a:path h="1199788" w="1129301">
                <a:moveTo>
                  <a:pt x="0" y="0"/>
                </a:moveTo>
                <a:lnTo>
                  <a:pt x="1129301" y="0"/>
                </a:lnTo>
                <a:lnTo>
                  <a:pt x="1129301" y="1199789"/>
                </a:lnTo>
                <a:lnTo>
                  <a:pt x="0" y="11997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30379" y="2078107"/>
            <a:ext cx="1112030" cy="1140544"/>
          </a:xfrm>
          <a:custGeom>
            <a:avLst/>
            <a:gdLst/>
            <a:ahLst/>
            <a:cxnLst/>
            <a:rect r="r" b="b" t="t" l="l"/>
            <a:pathLst>
              <a:path h="1140544" w="1112030">
                <a:moveTo>
                  <a:pt x="0" y="0"/>
                </a:moveTo>
                <a:lnTo>
                  <a:pt x="1112030" y="0"/>
                </a:lnTo>
                <a:lnTo>
                  <a:pt x="1112030" y="1140543"/>
                </a:lnTo>
                <a:lnTo>
                  <a:pt x="0" y="11405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41928">
            <a:off x="1578330" y="-385310"/>
            <a:ext cx="835498" cy="1602074"/>
          </a:xfrm>
          <a:custGeom>
            <a:avLst/>
            <a:gdLst/>
            <a:ahLst/>
            <a:cxnLst/>
            <a:rect r="r" b="b" t="t" l="l"/>
            <a:pathLst>
              <a:path h="1602074" w="835498">
                <a:moveTo>
                  <a:pt x="0" y="0"/>
                </a:moveTo>
                <a:lnTo>
                  <a:pt x="835498" y="0"/>
                </a:lnTo>
                <a:lnTo>
                  <a:pt x="835498" y="1602074"/>
                </a:lnTo>
                <a:lnTo>
                  <a:pt x="0" y="16020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3126" y="6013288"/>
            <a:ext cx="878280" cy="827217"/>
          </a:xfrm>
          <a:custGeom>
            <a:avLst/>
            <a:gdLst/>
            <a:ahLst/>
            <a:cxnLst/>
            <a:rect r="r" b="b" t="t" l="l"/>
            <a:pathLst>
              <a:path h="827217" w="878280">
                <a:moveTo>
                  <a:pt x="0" y="0"/>
                </a:moveTo>
                <a:lnTo>
                  <a:pt x="878280" y="0"/>
                </a:lnTo>
                <a:lnTo>
                  <a:pt x="878280" y="827217"/>
                </a:lnTo>
                <a:lnTo>
                  <a:pt x="0" y="8272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662890">
            <a:off x="17226562" y="6013288"/>
            <a:ext cx="1260214" cy="1497294"/>
          </a:xfrm>
          <a:custGeom>
            <a:avLst/>
            <a:gdLst/>
            <a:ahLst/>
            <a:cxnLst/>
            <a:rect r="r" b="b" t="t" l="l"/>
            <a:pathLst>
              <a:path h="1497294" w="1260214">
                <a:moveTo>
                  <a:pt x="0" y="0"/>
                </a:moveTo>
                <a:lnTo>
                  <a:pt x="1260214" y="0"/>
                </a:lnTo>
                <a:lnTo>
                  <a:pt x="1260214" y="1497294"/>
                </a:lnTo>
                <a:lnTo>
                  <a:pt x="0" y="14972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592158" y="-2342"/>
            <a:ext cx="850955" cy="836137"/>
          </a:xfrm>
          <a:custGeom>
            <a:avLst/>
            <a:gdLst/>
            <a:ahLst/>
            <a:cxnLst/>
            <a:rect r="r" b="b" t="t" l="l"/>
            <a:pathLst>
              <a:path h="836137" w="850955">
                <a:moveTo>
                  <a:pt x="0" y="0"/>
                </a:moveTo>
                <a:lnTo>
                  <a:pt x="850955" y="0"/>
                </a:lnTo>
                <a:lnTo>
                  <a:pt x="850955" y="836138"/>
                </a:lnTo>
                <a:lnTo>
                  <a:pt x="0" y="83613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695842" y="5772389"/>
            <a:ext cx="3476386" cy="347638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56BE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-133350"/>
              <a:ext cx="6604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41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405807" y="5772389"/>
            <a:ext cx="3476386" cy="347638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56BE1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-133350"/>
              <a:ext cx="6604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41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115772" y="5772389"/>
            <a:ext cx="3476386" cy="3476386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56BE1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-133350"/>
              <a:ext cx="6604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41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654553" y="4737785"/>
            <a:ext cx="3558964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Data Source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896781" y="4067366"/>
            <a:ext cx="1074508" cy="55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2"/>
              </a:lnSpc>
              <a:spcBef>
                <a:spcPct val="0"/>
              </a:spcBef>
            </a:pPr>
            <a:r>
              <a:rPr lang="en-US" sz="324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230826" y="6398321"/>
            <a:ext cx="2406417" cy="192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Steam reviews collected using the Steam API</a:t>
            </a:r>
          </a:p>
          <a:p>
            <a:pPr algn="ctr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Popular games: Dota 2, Counter-Strike 2, GTA V, etc.</a:t>
            </a:r>
          </a:p>
          <a:p>
            <a:pPr algn="ctr">
              <a:lnSpc>
                <a:spcPts val="2239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8606746" y="4067366"/>
            <a:ext cx="1074508" cy="55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2"/>
              </a:lnSpc>
              <a:spcBef>
                <a:spcPct val="0"/>
              </a:spcBef>
            </a:pPr>
            <a:r>
              <a:rPr lang="en-US" sz="324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364518" y="4737785"/>
            <a:ext cx="3558964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Tools USed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940791" y="6535308"/>
            <a:ext cx="2406417" cy="192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Python (Pandas, Regex, TextBlob)</a:t>
            </a:r>
          </a:p>
          <a:p>
            <a:pPr algn="ctr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NLTK for text cleaning</a:t>
            </a:r>
          </a:p>
          <a:p>
            <a:pPr algn="ctr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Kafka for real-time streaming</a:t>
            </a:r>
          </a:p>
          <a:p>
            <a:pPr algn="ctr">
              <a:lnSpc>
                <a:spcPts val="2239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2074483" y="4737785"/>
            <a:ext cx="3558964" cy="63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Preprocessing Steps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316711" y="4067366"/>
            <a:ext cx="1074508" cy="55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2"/>
              </a:lnSpc>
              <a:spcBef>
                <a:spcPct val="0"/>
              </a:spcBef>
            </a:pPr>
            <a:r>
              <a:rPr lang="en-US" sz="324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526420" y="6535308"/>
            <a:ext cx="2655091" cy="192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Lowercasing</a:t>
            </a:r>
          </a:p>
          <a:p>
            <a:pPr algn="ctr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Removing punctuation</a:t>
            </a:r>
          </a:p>
          <a:p>
            <a:pPr algn="ctr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Tokenization</a:t>
            </a:r>
          </a:p>
          <a:p>
            <a:pPr algn="ctr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Stopword removal</a:t>
            </a:r>
          </a:p>
          <a:p>
            <a:pPr algn="ctr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Stemm</a:t>
            </a:r>
            <a:r>
              <a:rPr lang="en-US" sz="1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ing</a:t>
            </a:r>
          </a:p>
          <a:p>
            <a:pPr algn="ctr">
              <a:lnSpc>
                <a:spcPts val="2239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3310551" y="1069801"/>
            <a:ext cx="11666899" cy="1363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1"/>
              </a:lnSpc>
            </a:pPr>
            <a:r>
              <a:rPr lang="en-US" sz="4319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 DATA ACQUISITION &amp; PREPROCESSING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06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95471" y="-1806807"/>
            <a:ext cx="4641250" cy="4211934"/>
          </a:xfrm>
          <a:custGeom>
            <a:avLst/>
            <a:gdLst/>
            <a:ahLst/>
            <a:cxnLst/>
            <a:rect r="r" b="b" t="t" l="l"/>
            <a:pathLst>
              <a:path h="4211934" w="4641250">
                <a:moveTo>
                  <a:pt x="0" y="0"/>
                </a:moveTo>
                <a:lnTo>
                  <a:pt x="4641250" y="0"/>
                </a:lnTo>
                <a:lnTo>
                  <a:pt x="4641250" y="4211935"/>
                </a:lnTo>
                <a:lnTo>
                  <a:pt x="0" y="42119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22249" y="5418528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0"/>
                </a:moveTo>
                <a:lnTo>
                  <a:pt x="7674102" y="0"/>
                </a:lnTo>
                <a:lnTo>
                  <a:pt x="76741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314299">
            <a:off x="-2855847" y="6743327"/>
            <a:ext cx="6654437" cy="6446486"/>
          </a:xfrm>
          <a:custGeom>
            <a:avLst/>
            <a:gdLst/>
            <a:ahLst/>
            <a:cxnLst/>
            <a:rect r="r" b="b" t="t" l="l"/>
            <a:pathLst>
              <a:path h="6446486" w="6654437">
                <a:moveTo>
                  <a:pt x="0" y="0"/>
                </a:moveTo>
                <a:lnTo>
                  <a:pt x="6654437" y="0"/>
                </a:lnTo>
                <a:lnTo>
                  <a:pt x="6654437" y="6446486"/>
                </a:lnTo>
                <a:lnTo>
                  <a:pt x="0" y="64464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22150">
            <a:off x="11903418" y="-4183523"/>
            <a:ext cx="7153009" cy="6178411"/>
          </a:xfrm>
          <a:custGeom>
            <a:avLst/>
            <a:gdLst/>
            <a:ahLst/>
            <a:cxnLst/>
            <a:rect r="r" b="b" t="t" l="l"/>
            <a:pathLst>
              <a:path h="6178411" w="7153009">
                <a:moveTo>
                  <a:pt x="0" y="0"/>
                </a:moveTo>
                <a:lnTo>
                  <a:pt x="7153008" y="0"/>
                </a:lnTo>
                <a:lnTo>
                  <a:pt x="7153008" y="6178411"/>
                </a:lnTo>
                <a:lnTo>
                  <a:pt x="0" y="61784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600701">
            <a:off x="17481867" y="2626461"/>
            <a:ext cx="1207461" cy="1277736"/>
          </a:xfrm>
          <a:custGeom>
            <a:avLst/>
            <a:gdLst/>
            <a:ahLst/>
            <a:cxnLst/>
            <a:rect r="r" b="b" t="t" l="l"/>
            <a:pathLst>
              <a:path h="1277736" w="1207461">
                <a:moveTo>
                  <a:pt x="0" y="0"/>
                </a:moveTo>
                <a:lnTo>
                  <a:pt x="1207461" y="0"/>
                </a:lnTo>
                <a:lnTo>
                  <a:pt x="1207461" y="1277736"/>
                </a:lnTo>
                <a:lnTo>
                  <a:pt x="0" y="12777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558470">
            <a:off x="12277033" y="8603576"/>
            <a:ext cx="797660" cy="847448"/>
          </a:xfrm>
          <a:custGeom>
            <a:avLst/>
            <a:gdLst/>
            <a:ahLst/>
            <a:cxnLst/>
            <a:rect r="r" b="b" t="t" l="l"/>
            <a:pathLst>
              <a:path h="847448" w="797660">
                <a:moveTo>
                  <a:pt x="0" y="0"/>
                </a:moveTo>
                <a:lnTo>
                  <a:pt x="797660" y="0"/>
                </a:lnTo>
                <a:lnTo>
                  <a:pt x="797660" y="847448"/>
                </a:lnTo>
                <a:lnTo>
                  <a:pt x="0" y="8474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96964" y="2472541"/>
            <a:ext cx="922118" cy="945762"/>
          </a:xfrm>
          <a:custGeom>
            <a:avLst/>
            <a:gdLst/>
            <a:ahLst/>
            <a:cxnLst/>
            <a:rect r="r" b="b" t="t" l="l"/>
            <a:pathLst>
              <a:path h="945762" w="922118">
                <a:moveTo>
                  <a:pt x="0" y="0"/>
                </a:moveTo>
                <a:lnTo>
                  <a:pt x="922118" y="0"/>
                </a:lnTo>
                <a:lnTo>
                  <a:pt x="922118" y="945762"/>
                </a:lnTo>
                <a:lnTo>
                  <a:pt x="0" y="9457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494861">
            <a:off x="3855320" y="-501876"/>
            <a:ext cx="835498" cy="1602074"/>
          </a:xfrm>
          <a:custGeom>
            <a:avLst/>
            <a:gdLst/>
            <a:ahLst/>
            <a:cxnLst/>
            <a:rect r="r" b="b" t="t" l="l"/>
            <a:pathLst>
              <a:path h="1602074" w="835498">
                <a:moveTo>
                  <a:pt x="0" y="0"/>
                </a:moveTo>
                <a:lnTo>
                  <a:pt x="835498" y="0"/>
                </a:lnTo>
                <a:lnTo>
                  <a:pt x="835498" y="1602073"/>
                </a:lnTo>
                <a:lnTo>
                  <a:pt x="0" y="16020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6059487"/>
            <a:ext cx="878280" cy="827217"/>
          </a:xfrm>
          <a:custGeom>
            <a:avLst/>
            <a:gdLst/>
            <a:ahLst/>
            <a:cxnLst/>
            <a:rect r="r" b="b" t="t" l="l"/>
            <a:pathLst>
              <a:path h="827217" w="878280">
                <a:moveTo>
                  <a:pt x="0" y="0"/>
                </a:moveTo>
                <a:lnTo>
                  <a:pt x="878280" y="0"/>
                </a:lnTo>
                <a:lnTo>
                  <a:pt x="878280" y="827217"/>
                </a:lnTo>
                <a:lnTo>
                  <a:pt x="0" y="8272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355715" y="9533328"/>
            <a:ext cx="1061438" cy="1261123"/>
          </a:xfrm>
          <a:custGeom>
            <a:avLst/>
            <a:gdLst/>
            <a:ahLst/>
            <a:cxnLst/>
            <a:rect r="r" b="b" t="t" l="l"/>
            <a:pathLst>
              <a:path h="1261123" w="1061438">
                <a:moveTo>
                  <a:pt x="0" y="0"/>
                </a:moveTo>
                <a:lnTo>
                  <a:pt x="1061438" y="0"/>
                </a:lnTo>
                <a:lnTo>
                  <a:pt x="1061438" y="1261123"/>
                </a:lnTo>
                <a:lnTo>
                  <a:pt x="0" y="126112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609522" y="-271111"/>
            <a:ext cx="580378" cy="570272"/>
          </a:xfrm>
          <a:custGeom>
            <a:avLst/>
            <a:gdLst/>
            <a:ahLst/>
            <a:cxnLst/>
            <a:rect r="r" b="b" t="t" l="l"/>
            <a:pathLst>
              <a:path h="570272" w="580378">
                <a:moveTo>
                  <a:pt x="0" y="0"/>
                </a:moveTo>
                <a:lnTo>
                  <a:pt x="580378" y="0"/>
                </a:lnTo>
                <a:lnTo>
                  <a:pt x="580378" y="570272"/>
                </a:lnTo>
                <a:lnTo>
                  <a:pt x="0" y="57027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887757" y="1935069"/>
            <a:ext cx="9438781" cy="1317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1"/>
              </a:lnSpc>
            </a:pPr>
            <a:r>
              <a:rPr lang="en-US" sz="420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SENTIMENT MODEL DEVELOPMENT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887757" y="5137023"/>
            <a:ext cx="5266677" cy="3334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4339" indent="-232170" lvl="1">
              <a:lnSpc>
                <a:spcPts val="3011"/>
              </a:lnSpc>
              <a:buFont typeface="Arial"/>
              <a:buChar char="•"/>
            </a:pPr>
            <a:r>
              <a:rPr lang="en-US" sz="2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Naive Bayes (Traditional ML)</a:t>
            </a:r>
          </a:p>
          <a:p>
            <a:pPr algn="l" marL="928679" indent="-309560" lvl="2">
              <a:lnSpc>
                <a:spcPts val="3011"/>
              </a:lnSpc>
              <a:buFont typeface="Arial"/>
              <a:buChar char="⚬"/>
            </a:pPr>
            <a:r>
              <a:rPr lang="en-US" sz="2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Uses TF-IDF vectorization</a:t>
            </a:r>
          </a:p>
          <a:p>
            <a:pPr algn="l" marL="928679" indent="-309560" lvl="2">
              <a:lnSpc>
                <a:spcPts val="3011"/>
              </a:lnSpc>
              <a:buFont typeface="Arial"/>
              <a:buChar char="⚬"/>
            </a:pPr>
            <a:r>
              <a:rPr lang="en-US" sz="2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Simple, fast, lightweight</a:t>
            </a:r>
          </a:p>
          <a:p>
            <a:pPr algn="l" marL="464339" indent="-232170" lvl="1">
              <a:lnSpc>
                <a:spcPts val="3011"/>
              </a:lnSpc>
              <a:buFont typeface="Arial"/>
              <a:buChar char="•"/>
            </a:pPr>
            <a:r>
              <a:rPr lang="en-US" sz="2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LSTM (Deep Learning)</a:t>
            </a:r>
          </a:p>
          <a:p>
            <a:pPr algn="l" marL="928679" indent="-309560" lvl="2">
              <a:lnSpc>
                <a:spcPts val="3011"/>
              </a:lnSpc>
              <a:buFont typeface="Arial"/>
              <a:buChar char="⚬"/>
            </a:pPr>
            <a:r>
              <a:rPr lang="en-US" sz="2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Uses tokenization + padded sequences</a:t>
            </a:r>
          </a:p>
          <a:p>
            <a:pPr algn="l" marL="928679" indent="-309560" lvl="2">
              <a:lnSpc>
                <a:spcPts val="3011"/>
              </a:lnSpc>
              <a:buFont typeface="Arial"/>
              <a:buChar char="⚬"/>
            </a:pPr>
            <a:r>
              <a:rPr lang="en-US" sz="2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Can learn context from word</a:t>
            </a:r>
            <a:r>
              <a:rPr lang="en-US" sz="21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order</a:t>
            </a:r>
          </a:p>
          <a:p>
            <a:pPr algn="l">
              <a:lnSpc>
                <a:spcPts val="3011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0189900" y="5095875"/>
            <a:ext cx="4812608" cy="2583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2774" indent="-231387" lvl="1">
              <a:lnSpc>
                <a:spcPts val="3000"/>
              </a:lnSpc>
              <a:buFont typeface="Arial"/>
              <a:buChar char="•"/>
            </a:pPr>
            <a:r>
              <a:rPr lang="en-US" sz="214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Dataset split: 80% training, 20% testing</a:t>
            </a:r>
          </a:p>
          <a:p>
            <a:pPr algn="l" marL="462774" indent="-231387" lvl="1">
              <a:lnSpc>
                <a:spcPts val="3000"/>
              </a:lnSpc>
              <a:buFont typeface="Arial"/>
              <a:buChar char="•"/>
            </a:pPr>
            <a:r>
              <a:rPr lang="en-US" sz="214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Metrics: Accuracy, Precision, Recall, F1-score</a:t>
            </a:r>
          </a:p>
          <a:p>
            <a:pPr algn="l" marL="462774" indent="-231387" lvl="1">
              <a:lnSpc>
                <a:spcPts val="3000"/>
              </a:lnSpc>
              <a:buFont typeface="Arial"/>
              <a:buChar char="•"/>
            </a:pPr>
            <a:r>
              <a:rPr lang="en-US" sz="214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Tools: Scikit-learn (NB), TensorFlow/Keras (LSTM)</a:t>
            </a:r>
          </a:p>
          <a:p>
            <a:pPr algn="l">
              <a:lnSpc>
                <a:spcPts val="300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2887757" y="4054792"/>
            <a:ext cx="5182575" cy="1363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9"/>
              </a:lnSpc>
            </a:pPr>
            <a:r>
              <a:rPr lang="en-US" sz="262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🧪 Models Used</a:t>
            </a:r>
          </a:p>
          <a:p>
            <a:pPr algn="l">
              <a:lnSpc>
                <a:spcPts val="3669"/>
              </a:lnSpc>
            </a:pPr>
          </a:p>
          <a:p>
            <a:pPr algn="l">
              <a:lnSpc>
                <a:spcPts val="3669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0680398" y="3707535"/>
            <a:ext cx="5451940" cy="959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0"/>
              </a:lnSpc>
              <a:spcBef>
                <a:spcPct val="0"/>
              </a:spcBef>
            </a:pPr>
            <a:r>
              <a:rPr lang="en-US" sz="2757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🔍 Training &amp; Evaluation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06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56039" y="-1077267"/>
            <a:ext cx="4641250" cy="4211934"/>
          </a:xfrm>
          <a:custGeom>
            <a:avLst/>
            <a:gdLst/>
            <a:ahLst/>
            <a:cxnLst/>
            <a:rect r="r" b="b" t="t" l="l"/>
            <a:pathLst>
              <a:path h="4211934" w="4641250">
                <a:moveTo>
                  <a:pt x="0" y="0"/>
                </a:moveTo>
                <a:lnTo>
                  <a:pt x="4641250" y="0"/>
                </a:lnTo>
                <a:lnTo>
                  <a:pt x="4641250" y="4211934"/>
                </a:lnTo>
                <a:lnTo>
                  <a:pt x="0" y="4211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22249" y="4759829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0"/>
                </a:moveTo>
                <a:lnTo>
                  <a:pt x="7674102" y="0"/>
                </a:lnTo>
                <a:lnTo>
                  <a:pt x="76741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314299">
            <a:off x="-2062633" y="6359657"/>
            <a:ext cx="6654437" cy="6446486"/>
          </a:xfrm>
          <a:custGeom>
            <a:avLst/>
            <a:gdLst/>
            <a:ahLst/>
            <a:cxnLst/>
            <a:rect r="r" b="b" t="t" l="l"/>
            <a:pathLst>
              <a:path h="6446486" w="6654437">
                <a:moveTo>
                  <a:pt x="0" y="0"/>
                </a:moveTo>
                <a:lnTo>
                  <a:pt x="6654437" y="0"/>
                </a:lnTo>
                <a:lnTo>
                  <a:pt x="6654437" y="6446485"/>
                </a:lnTo>
                <a:lnTo>
                  <a:pt x="0" y="64464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22150">
            <a:off x="11134991" y="-4166473"/>
            <a:ext cx="7153009" cy="6178411"/>
          </a:xfrm>
          <a:custGeom>
            <a:avLst/>
            <a:gdLst/>
            <a:ahLst/>
            <a:cxnLst/>
            <a:rect r="r" b="b" t="t" l="l"/>
            <a:pathLst>
              <a:path h="6178411" w="7153009">
                <a:moveTo>
                  <a:pt x="0" y="0"/>
                </a:moveTo>
                <a:lnTo>
                  <a:pt x="7153009" y="0"/>
                </a:lnTo>
                <a:lnTo>
                  <a:pt x="7153009" y="6178411"/>
                </a:lnTo>
                <a:lnTo>
                  <a:pt x="0" y="61784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392916">
            <a:off x="3771088" y="8221451"/>
            <a:ext cx="1032424" cy="1155160"/>
          </a:xfrm>
          <a:custGeom>
            <a:avLst/>
            <a:gdLst/>
            <a:ahLst/>
            <a:cxnLst/>
            <a:rect r="r" b="b" t="t" l="l"/>
            <a:pathLst>
              <a:path h="1155160" w="1032424">
                <a:moveTo>
                  <a:pt x="0" y="0"/>
                </a:moveTo>
                <a:lnTo>
                  <a:pt x="1032424" y="0"/>
                </a:lnTo>
                <a:lnTo>
                  <a:pt x="1032424" y="1155159"/>
                </a:lnTo>
                <a:lnTo>
                  <a:pt x="0" y="11551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600701">
            <a:off x="16471885" y="2037906"/>
            <a:ext cx="1207461" cy="1277736"/>
          </a:xfrm>
          <a:custGeom>
            <a:avLst/>
            <a:gdLst/>
            <a:ahLst/>
            <a:cxnLst/>
            <a:rect r="r" b="b" t="t" l="l"/>
            <a:pathLst>
              <a:path h="1277736" w="1207461">
                <a:moveTo>
                  <a:pt x="0" y="0"/>
                </a:moveTo>
                <a:lnTo>
                  <a:pt x="1207460" y="0"/>
                </a:lnTo>
                <a:lnTo>
                  <a:pt x="1207460" y="1277737"/>
                </a:lnTo>
                <a:lnTo>
                  <a:pt x="0" y="12777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558470">
            <a:off x="12277033" y="8603576"/>
            <a:ext cx="797660" cy="847448"/>
          </a:xfrm>
          <a:custGeom>
            <a:avLst/>
            <a:gdLst/>
            <a:ahLst/>
            <a:cxnLst/>
            <a:rect r="r" b="b" t="t" l="l"/>
            <a:pathLst>
              <a:path h="847448" w="797660">
                <a:moveTo>
                  <a:pt x="0" y="0"/>
                </a:moveTo>
                <a:lnTo>
                  <a:pt x="797660" y="0"/>
                </a:lnTo>
                <a:lnTo>
                  <a:pt x="797660" y="847448"/>
                </a:lnTo>
                <a:lnTo>
                  <a:pt x="0" y="8474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64586" y="2119992"/>
            <a:ext cx="922118" cy="945762"/>
          </a:xfrm>
          <a:custGeom>
            <a:avLst/>
            <a:gdLst/>
            <a:ahLst/>
            <a:cxnLst/>
            <a:rect r="r" b="b" t="t" l="l"/>
            <a:pathLst>
              <a:path h="945762" w="922118">
                <a:moveTo>
                  <a:pt x="0" y="0"/>
                </a:moveTo>
                <a:lnTo>
                  <a:pt x="922118" y="0"/>
                </a:lnTo>
                <a:lnTo>
                  <a:pt x="922118" y="945762"/>
                </a:lnTo>
                <a:lnTo>
                  <a:pt x="0" y="9457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494861">
            <a:off x="3786372" y="719900"/>
            <a:ext cx="835498" cy="1602074"/>
          </a:xfrm>
          <a:custGeom>
            <a:avLst/>
            <a:gdLst/>
            <a:ahLst/>
            <a:cxnLst/>
            <a:rect r="r" b="b" t="t" l="l"/>
            <a:pathLst>
              <a:path h="1602074" w="835498">
                <a:moveTo>
                  <a:pt x="0" y="0"/>
                </a:moveTo>
                <a:lnTo>
                  <a:pt x="835498" y="0"/>
                </a:lnTo>
                <a:lnTo>
                  <a:pt x="835498" y="1602074"/>
                </a:lnTo>
                <a:lnTo>
                  <a:pt x="0" y="160207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25154" y="6176370"/>
            <a:ext cx="878280" cy="827217"/>
          </a:xfrm>
          <a:custGeom>
            <a:avLst/>
            <a:gdLst/>
            <a:ahLst/>
            <a:cxnLst/>
            <a:rect r="r" b="b" t="t" l="l"/>
            <a:pathLst>
              <a:path h="827217" w="878280">
                <a:moveTo>
                  <a:pt x="0" y="0"/>
                </a:moveTo>
                <a:lnTo>
                  <a:pt x="878280" y="0"/>
                </a:lnTo>
                <a:lnTo>
                  <a:pt x="878280" y="827217"/>
                </a:lnTo>
                <a:lnTo>
                  <a:pt x="0" y="82721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478966" y="4675971"/>
            <a:ext cx="1061438" cy="1261123"/>
          </a:xfrm>
          <a:custGeom>
            <a:avLst/>
            <a:gdLst/>
            <a:ahLst/>
            <a:cxnLst/>
            <a:rect r="r" b="b" t="t" l="l"/>
            <a:pathLst>
              <a:path h="1261123" w="1061438">
                <a:moveTo>
                  <a:pt x="0" y="0"/>
                </a:moveTo>
                <a:lnTo>
                  <a:pt x="1061438" y="0"/>
                </a:lnTo>
                <a:lnTo>
                  <a:pt x="1061438" y="1261123"/>
                </a:lnTo>
                <a:lnTo>
                  <a:pt x="0" y="126112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286018" y="1834856"/>
            <a:ext cx="580378" cy="570272"/>
          </a:xfrm>
          <a:custGeom>
            <a:avLst/>
            <a:gdLst/>
            <a:ahLst/>
            <a:cxnLst/>
            <a:rect r="r" b="b" t="t" l="l"/>
            <a:pathLst>
              <a:path h="570272" w="580378">
                <a:moveTo>
                  <a:pt x="0" y="0"/>
                </a:moveTo>
                <a:lnTo>
                  <a:pt x="580378" y="0"/>
                </a:lnTo>
                <a:lnTo>
                  <a:pt x="580378" y="570272"/>
                </a:lnTo>
                <a:lnTo>
                  <a:pt x="0" y="57027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graphicFrame>
        <p:nvGraphicFramePr>
          <p:cNvPr name="Object 14" id="14"/>
          <p:cNvGraphicFramePr/>
          <p:nvPr/>
        </p:nvGraphicFramePr>
        <p:xfrm>
          <a:off x="3799411" y="2119992"/>
          <a:ext cx="3771900" cy="2095500"/>
        </p:xfrm>
        <a:graphic>
          <a:graphicData uri="http://schemas.openxmlformats.org/presentationml/2006/ole">
            <p:oleObj imgW="4521200" imgH="2844800" r:id="rId1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15" id="15"/>
          <p:cNvSpPr txBox="true"/>
          <p:nvPr/>
        </p:nvSpPr>
        <p:spPr>
          <a:xfrm rot="0">
            <a:off x="5790021" y="240226"/>
            <a:ext cx="6196409" cy="1177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5"/>
              </a:lnSpc>
            </a:pPr>
            <a:r>
              <a:rPr lang="en-US" sz="375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MODEL RESULTS (SUMMARY)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799411" y="8376438"/>
            <a:ext cx="9877008" cy="81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✅ Naive Bayes is m</a:t>
            </a:r>
            <a:r>
              <a:rPr lang="en-US" sz="1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ore balanced and reliable.</a:t>
            </a:r>
          </a:p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⚠️ LSTM missed all negative reviews.</a:t>
            </a:r>
          </a:p>
          <a:p>
            <a:pPr algn="ctr">
              <a:lnSpc>
                <a:spcPts val="22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06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56039" y="-1077267"/>
            <a:ext cx="4641250" cy="4211934"/>
          </a:xfrm>
          <a:custGeom>
            <a:avLst/>
            <a:gdLst/>
            <a:ahLst/>
            <a:cxnLst/>
            <a:rect r="r" b="b" t="t" l="l"/>
            <a:pathLst>
              <a:path h="4211934" w="4641250">
                <a:moveTo>
                  <a:pt x="0" y="0"/>
                </a:moveTo>
                <a:lnTo>
                  <a:pt x="4641250" y="0"/>
                </a:lnTo>
                <a:lnTo>
                  <a:pt x="4641250" y="4211934"/>
                </a:lnTo>
                <a:lnTo>
                  <a:pt x="0" y="4211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22249" y="4759829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0"/>
                </a:moveTo>
                <a:lnTo>
                  <a:pt x="7674102" y="0"/>
                </a:lnTo>
                <a:lnTo>
                  <a:pt x="76741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314299">
            <a:off x="-2062633" y="6359657"/>
            <a:ext cx="6654437" cy="6446486"/>
          </a:xfrm>
          <a:custGeom>
            <a:avLst/>
            <a:gdLst/>
            <a:ahLst/>
            <a:cxnLst/>
            <a:rect r="r" b="b" t="t" l="l"/>
            <a:pathLst>
              <a:path h="6446486" w="6654437">
                <a:moveTo>
                  <a:pt x="0" y="0"/>
                </a:moveTo>
                <a:lnTo>
                  <a:pt x="6654437" y="0"/>
                </a:lnTo>
                <a:lnTo>
                  <a:pt x="6654437" y="6446485"/>
                </a:lnTo>
                <a:lnTo>
                  <a:pt x="0" y="64464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22150">
            <a:off x="11134991" y="-4166473"/>
            <a:ext cx="7153009" cy="6178411"/>
          </a:xfrm>
          <a:custGeom>
            <a:avLst/>
            <a:gdLst/>
            <a:ahLst/>
            <a:cxnLst/>
            <a:rect r="r" b="b" t="t" l="l"/>
            <a:pathLst>
              <a:path h="6178411" w="7153009">
                <a:moveTo>
                  <a:pt x="0" y="0"/>
                </a:moveTo>
                <a:lnTo>
                  <a:pt x="7153009" y="0"/>
                </a:lnTo>
                <a:lnTo>
                  <a:pt x="7153009" y="6178411"/>
                </a:lnTo>
                <a:lnTo>
                  <a:pt x="0" y="61784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392916">
            <a:off x="3771088" y="8221451"/>
            <a:ext cx="1032424" cy="1155160"/>
          </a:xfrm>
          <a:custGeom>
            <a:avLst/>
            <a:gdLst/>
            <a:ahLst/>
            <a:cxnLst/>
            <a:rect r="r" b="b" t="t" l="l"/>
            <a:pathLst>
              <a:path h="1155160" w="1032424">
                <a:moveTo>
                  <a:pt x="0" y="0"/>
                </a:moveTo>
                <a:lnTo>
                  <a:pt x="1032424" y="0"/>
                </a:lnTo>
                <a:lnTo>
                  <a:pt x="1032424" y="1155159"/>
                </a:lnTo>
                <a:lnTo>
                  <a:pt x="0" y="11551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600701">
            <a:off x="16471885" y="2037906"/>
            <a:ext cx="1207461" cy="1277736"/>
          </a:xfrm>
          <a:custGeom>
            <a:avLst/>
            <a:gdLst/>
            <a:ahLst/>
            <a:cxnLst/>
            <a:rect r="r" b="b" t="t" l="l"/>
            <a:pathLst>
              <a:path h="1277736" w="1207461">
                <a:moveTo>
                  <a:pt x="0" y="0"/>
                </a:moveTo>
                <a:lnTo>
                  <a:pt x="1207460" y="0"/>
                </a:lnTo>
                <a:lnTo>
                  <a:pt x="1207460" y="1277737"/>
                </a:lnTo>
                <a:lnTo>
                  <a:pt x="0" y="12777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558470">
            <a:off x="12277033" y="8603576"/>
            <a:ext cx="797660" cy="847448"/>
          </a:xfrm>
          <a:custGeom>
            <a:avLst/>
            <a:gdLst/>
            <a:ahLst/>
            <a:cxnLst/>
            <a:rect r="r" b="b" t="t" l="l"/>
            <a:pathLst>
              <a:path h="847448" w="797660">
                <a:moveTo>
                  <a:pt x="0" y="0"/>
                </a:moveTo>
                <a:lnTo>
                  <a:pt x="797660" y="0"/>
                </a:lnTo>
                <a:lnTo>
                  <a:pt x="797660" y="847448"/>
                </a:lnTo>
                <a:lnTo>
                  <a:pt x="0" y="8474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64586" y="2119992"/>
            <a:ext cx="922118" cy="945762"/>
          </a:xfrm>
          <a:custGeom>
            <a:avLst/>
            <a:gdLst/>
            <a:ahLst/>
            <a:cxnLst/>
            <a:rect r="r" b="b" t="t" l="l"/>
            <a:pathLst>
              <a:path h="945762" w="922118">
                <a:moveTo>
                  <a:pt x="0" y="0"/>
                </a:moveTo>
                <a:lnTo>
                  <a:pt x="922118" y="0"/>
                </a:lnTo>
                <a:lnTo>
                  <a:pt x="922118" y="945762"/>
                </a:lnTo>
                <a:lnTo>
                  <a:pt x="0" y="9457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494861">
            <a:off x="3786372" y="719900"/>
            <a:ext cx="835498" cy="1602074"/>
          </a:xfrm>
          <a:custGeom>
            <a:avLst/>
            <a:gdLst/>
            <a:ahLst/>
            <a:cxnLst/>
            <a:rect r="r" b="b" t="t" l="l"/>
            <a:pathLst>
              <a:path h="1602074" w="835498">
                <a:moveTo>
                  <a:pt x="0" y="0"/>
                </a:moveTo>
                <a:lnTo>
                  <a:pt x="835498" y="0"/>
                </a:lnTo>
                <a:lnTo>
                  <a:pt x="835498" y="1602074"/>
                </a:lnTo>
                <a:lnTo>
                  <a:pt x="0" y="160207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25154" y="6176370"/>
            <a:ext cx="878280" cy="827217"/>
          </a:xfrm>
          <a:custGeom>
            <a:avLst/>
            <a:gdLst/>
            <a:ahLst/>
            <a:cxnLst/>
            <a:rect r="r" b="b" t="t" l="l"/>
            <a:pathLst>
              <a:path h="827217" w="878280">
                <a:moveTo>
                  <a:pt x="0" y="0"/>
                </a:moveTo>
                <a:lnTo>
                  <a:pt x="878280" y="0"/>
                </a:lnTo>
                <a:lnTo>
                  <a:pt x="878280" y="827217"/>
                </a:lnTo>
                <a:lnTo>
                  <a:pt x="0" y="82721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478966" y="4675971"/>
            <a:ext cx="1061438" cy="1261123"/>
          </a:xfrm>
          <a:custGeom>
            <a:avLst/>
            <a:gdLst/>
            <a:ahLst/>
            <a:cxnLst/>
            <a:rect r="r" b="b" t="t" l="l"/>
            <a:pathLst>
              <a:path h="1261123" w="1061438">
                <a:moveTo>
                  <a:pt x="0" y="0"/>
                </a:moveTo>
                <a:lnTo>
                  <a:pt x="1061438" y="0"/>
                </a:lnTo>
                <a:lnTo>
                  <a:pt x="1061438" y="1261123"/>
                </a:lnTo>
                <a:lnTo>
                  <a:pt x="0" y="126112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286018" y="1834856"/>
            <a:ext cx="580378" cy="570272"/>
          </a:xfrm>
          <a:custGeom>
            <a:avLst/>
            <a:gdLst/>
            <a:ahLst/>
            <a:cxnLst/>
            <a:rect r="r" b="b" t="t" l="l"/>
            <a:pathLst>
              <a:path h="570272" w="580378">
                <a:moveTo>
                  <a:pt x="0" y="0"/>
                </a:moveTo>
                <a:lnTo>
                  <a:pt x="580378" y="0"/>
                </a:lnTo>
                <a:lnTo>
                  <a:pt x="580378" y="570272"/>
                </a:lnTo>
                <a:lnTo>
                  <a:pt x="0" y="57027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147205" y="3219303"/>
            <a:ext cx="11993589" cy="6363597"/>
          </a:xfrm>
          <a:custGeom>
            <a:avLst/>
            <a:gdLst/>
            <a:ahLst/>
            <a:cxnLst/>
            <a:rect r="r" b="b" t="t" l="l"/>
            <a:pathLst>
              <a:path h="6363597" w="11993589">
                <a:moveTo>
                  <a:pt x="0" y="0"/>
                </a:moveTo>
                <a:lnTo>
                  <a:pt x="11993590" y="0"/>
                </a:lnTo>
                <a:lnTo>
                  <a:pt x="11993590" y="6363597"/>
                </a:lnTo>
                <a:lnTo>
                  <a:pt x="0" y="636359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225366" y="1269840"/>
            <a:ext cx="6196409" cy="1671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82"/>
              </a:lnSpc>
            </a:pPr>
            <a:r>
              <a:rPr lang="en-US" sz="535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WORKFLOW OVERVIEW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06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01590" y="5914116"/>
            <a:ext cx="5624765" cy="2455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9"/>
              </a:lnSpc>
            </a:pPr>
            <a:r>
              <a:rPr lang="en-US" sz="23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Key Component:</a:t>
            </a:r>
          </a:p>
          <a:p>
            <a:pPr algn="ctr" marL="516469" indent="-258235" lvl="1">
              <a:lnSpc>
                <a:spcPts val="3349"/>
              </a:lnSpc>
              <a:buFont typeface="Arial"/>
              <a:buChar char="•"/>
            </a:pPr>
            <a:r>
              <a:rPr lang="en-US" sz="23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Producers: The Kafka producer consumes the raw Steam review data (CSV) and publishes it as messages to Kafka topics.</a:t>
            </a:r>
          </a:p>
          <a:p>
            <a:pPr algn="ctr">
              <a:lnSpc>
                <a:spcPts val="3349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1392916">
            <a:off x="1385812" y="8447106"/>
            <a:ext cx="1158181" cy="1295867"/>
          </a:xfrm>
          <a:custGeom>
            <a:avLst/>
            <a:gdLst/>
            <a:ahLst/>
            <a:cxnLst/>
            <a:rect r="r" b="b" t="t" l="l"/>
            <a:pathLst>
              <a:path h="1295867" w="1158181">
                <a:moveTo>
                  <a:pt x="0" y="0"/>
                </a:moveTo>
                <a:lnTo>
                  <a:pt x="1158181" y="0"/>
                </a:lnTo>
                <a:lnTo>
                  <a:pt x="1158181" y="1295866"/>
                </a:lnTo>
                <a:lnTo>
                  <a:pt x="0" y="12958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600701">
            <a:off x="16124851" y="1494613"/>
            <a:ext cx="1207461" cy="1277736"/>
          </a:xfrm>
          <a:custGeom>
            <a:avLst/>
            <a:gdLst/>
            <a:ahLst/>
            <a:cxnLst/>
            <a:rect r="r" b="b" t="t" l="l"/>
            <a:pathLst>
              <a:path h="1277736" w="1207461">
                <a:moveTo>
                  <a:pt x="0" y="0"/>
                </a:moveTo>
                <a:lnTo>
                  <a:pt x="1207460" y="0"/>
                </a:lnTo>
                <a:lnTo>
                  <a:pt x="1207460" y="1277736"/>
                </a:lnTo>
                <a:lnTo>
                  <a:pt x="0" y="12777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558470">
            <a:off x="15098001" y="9281744"/>
            <a:ext cx="1129301" cy="1199788"/>
          </a:xfrm>
          <a:custGeom>
            <a:avLst/>
            <a:gdLst/>
            <a:ahLst/>
            <a:cxnLst/>
            <a:rect r="r" b="b" t="t" l="l"/>
            <a:pathLst>
              <a:path h="1199788" w="1129301">
                <a:moveTo>
                  <a:pt x="0" y="0"/>
                </a:moveTo>
                <a:lnTo>
                  <a:pt x="1129301" y="0"/>
                </a:lnTo>
                <a:lnTo>
                  <a:pt x="1129301" y="1199788"/>
                </a:lnTo>
                <a:lnTo>
                  <a:pt x="0" y="11997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9560" y="1466616"/>
            <a:ext cx="1112030" cy="1140544"/>
          </a:xfrm>
          <a:custGeom>
            <a:avLst/>
            <a:gdLst/>
            <a:ahLst/>
            <a:cxnLst/>
            <a:rect r="r" b="b" t="t" l="l"/>
            <a:pathLst>
              <a:path h="1140544" w="1112030">
                <a:moveTo>
                  <a:pt x="0" y="0"/>
                </a:moveTo>
                <a:lnTo>
                  <a:pt x="1112030" y="0"/>
                </a:lnTo>
                <a:lnTo>
                  <a:pt x="1112030" y="1140544"/>
                </a:lnTo>
                <a:lnTo>
                  <a:pt x="0" y="11405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41928">
            <a:off x="2953672" y="-218611"/>
            <a:ext cx="835498" cy="1602074"/>
          </a:xfrm>
          <a:custGeom>
            <a:avLst/>
            <a:gdLst/>
            <a:ahLst/>
            <a:cxnLst/>
            <a:rect r="r" b="b" t="t" l="l"/>
            <a:pathLst>
              <a:path h="1602074" w="835498">
                <a:moveTo>
                  <a:pt x="0" y="0"/>
                </a:moveTo>
                <a:lnTo>
                  <a:pt x="835498" y="0"/>
                </a:lnTo>
                <a:lnTo>
                  <a:pt x="835498" y="1602073"/>
                </a:lnTo>
                <a:lnTo>
                  <a:pt x="0" y="16020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81892" y="6881003"/>
            <a:ext cx="989057" cy="931554"/>
          </a:xfrm>
          <a:custGeom>
            <a:avLst/>
            <a:gdLst/>
            <a:ahLst/>
            <a:cxnLst/>
            <a:rect r="r" b="b" t="t" l="l"/>
            <a:pathLst>
              <a:path h="931554" w="989057">
                <a:moveTo>
                  <a:pt x="0" y="0"/>
                </a:moveTo>
                <a:lnTo>
                  <a:pt x="989058" y="0"/>
                </a:lnTo>
                <a:lnTo>
                  <a:pt x="989058" y="931554"/>
                </a:lnTo>
                <a:lnTo>
                  <a:pt x="0" y="9315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728581" y="7280319"/>
            <a:ext cx="1061438" cy="1261123"/>
          </a:xfrm>
          <a:custGeom>
            <a:avLst/>
            <a:gdLst/>
            <a:ahLst/>
            <a:cxnLst/>
            <a:rect r="r" b="b" t="t" l="l"/>
            <a:pathLst>
              <a:path h="1261123" w="1061438">
                <a:moveTo>
                  <a:pt x="0" y="0"/>
                </a:moveTo>
                <a:lnTo>
                  <a:pt x="1061438" y="0"/>
                </a:lnTo>
                <a:lnTo>
                  <a:pt x="1061438" y="1261123"/>
                </a:lnTo>
                <a:lnTo>
                  <a:pt x="0" y="12611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484896" y="-418069"/>
            <a:ext cx="850955" cy="836137"/>
          </a:xfrm>
          <a:custGeom>
            <a:avLst/>
            <a:gdLst/>
            <a:ahLst/>
            <a:cxnLst/>
            <a:rect r="r" b="b" t="t" l="l"/>
            <a:pathLst>
              <a:path h="836137" w="850955">
                <a:moveTo>
                  <a:pt x="0" y="0"/>
                </a:moveTo>
                <a:lnTo>
                  <a:pt x="850955" y="0"/>
                </a:lnTo>
                <a:lnTo>
                  <a:pt x="850955" y="836138"/>
                </a:lnTo>
                <a:lnTo>
                  <a:pt x="0" y="8361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01590" y="3821188"/>
            <a:ext cx="5624765" cy="1943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8"/>
              </a:lnSpc>
            </a:pPr>
            <a:r>
              <a:rPr lang="en-US" sz="226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Objective:</a:t>
            </a:r>
          </a:p>
          <a:p>
            <a:pPr algn="ctr" marL="488553" indent="-244276" lvl="1">
              <a:lnSpc>
                <a:spcPts val="3168"/>
              </a:lnSpc>
              <a:buFont typeface="Arial"/>
              <a:buChar char="•"/>
            </a:pPr>
            <a:r>
              <a:rPr lang="en-US" sz="226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High-throughput, fault-toler</a:t>
            </a:r>
            <a:r>
              <a:rPr lang="en-US" sz="226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ant streaming platform; central nervous system for data flow.</a:t>
            </a:r>
          </a:p>
          <a:p>
            <a:pPr algn="ctr">
              <a:lnSpc>
                <a:spcPts val="3168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3990332" y="1923816"/>
            <a:ext cx="10307337" cy="1363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1"/>
              </a:lnSpc>
            </a:pPr>
            <a:r>
              <a:rPr lang="en-US" sz="4319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APACHE KAFKA: REAL-TIME DATA INGESTION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142429" y="3830713"/>
            <a:ext cx="8290573" cy="4710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6"/>
              </a:lnSpc>
            </a:pPr>
            <a:r>
              <a:rPr lang="en-US" sz="228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Advantages:</a:t>
            </a:r>
          </a:p>
          <a:p>
            <a:pPr algn="ctr" marL="493004" indent="-246502" lvl="1">
              <a:lnSpc>
                <a:spcPts val="3196"/>
              </a:lnSpc>
              <a:buFont typeface="Arial"/>
              <a:buChar char="•"/>
            </a:pPr>
            <a:r>
              <a:rPr lang="en-US" sz="228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Decoupling: Producers and consumers operate independently, providing flexibility in system architecture.</a:t>
            </a:r>
          </a:p>
          <a:p>
            <a:pPr algn="ctr" marL="493004" indent="-246502" lvl="1">
              <a:lnSpc>
                <a:spcPts val="3196"/>
              </a:lnSpc>
              <a:buFont typeface="Arial"/>
              <a:buChar char="•"/>
            </a:pPr>
            <a:r>
              <a:rPr lang="en-US" sz="228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Backpressure Handling: Efficiently manages varying d</a:t>
            </a:r>
            <a:r>
              <a:rPr lang="en-US" sz="228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ata ingestion rates, ensuring smooth flow.</a:t>
            </a:r>
          </a:p>
          <a:p>
            <a:pPr algn="ctr" marL="493004" indent="-246502" lvl="1">
              <a:lnSpc>
                <a:spcPts val="3196"/>
              </a:lnSpc>
              <a:buFont typeface="Arial"/>
              <a:buChar char="•"/>
            </a:pPr>
            <a:r>
              <a:rPr lang="en-US" sz="228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Durability: Messages are persisted on disk, preventing data loss even in case of system failures.</a:t>
            </a:r>
          </a:p>
          <a:p>
            <a:pPr algn="ctr" marL="493004" indent="-246502" lvl="1">
              <a:lnSpc>
                <a:spcPts val="3196"/>
              </a:lnSpc>
              <a:buFont typeface="Arial"/>
              <a:buChar char="•"/>
            </a:pPr>
            <a:r>
              <a:rPr lang="en-US" sz="228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Scalability: Supports multiple consumers and producers, ensuring that the system scales as the data grows.</a:t>
            </a:r>
          </a:p>
          <a:p>
            <a:pPr algn="ctr">
              <a:lnSpc>
                <a:spcPts val="3196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06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92916">
            <a:off x="1385812" y="8447106"/>
            <a:ext cx="1158181" cy="1295867"/>
          </a:xfrm>
          <a:custGeom>
            <a:avLst/>
            <a:gdLst/>
            <a:ahLst/>
            <a:cxnLst/>
            <a:rect r="r" b="b" t="t" l="l"/>
            <a:pathLst>
              <a:path h="1295867" w="1158181">
                <a:moveTo>
                  <a:pt x="0" y="0"/>
                </a:moveTo>
                <a:lnTo>
                  <a:pt x="1158181" y="0"/>
                </a:lnTo>
                <a:lnTo>
                  <a:pt x="1158181" y="1295866"/>
                </a:lnTo>
                <a:lnTo>
                  <a:pt x="0" y="12958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600701">
            <a:off x="16124851" y="1494613"/>
            <a:ext cx="1207461" cy="1277736"/>
          </a:xfrm>
          <a:custGeom>
            <a:avLst/>
            <a:gdLst/>
            <a:ahLst/>
            <a:cxnLst/>
            <a:rect r="r" b="b" t="t" l="l"/>
            <a:pathLst>
              <a:path h="1277736" w="1207461">
                <a:moveTo>
                  <a:pt x="0" y="0"/>
                </a:moveTo>
                <a:lnTo>
                  <a:pt x="1207460" y="0"/>
                </a:lnTo>
                <a:lnTo>
                  <a:pt x="1207460" y="1277736"/>
                </a:lnTo>
                <a:lnTo>
                  <a:pt x="0" y="12777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558470">
            <a:off x="15098001" y="9281744"/>
            <a:ext cx="1129301" cy="1199788"/>
          </a:xfrm>
          <a:custGeom>
            <a:avLst/>
            <a:gdLst/>
            <a:ahLst/>
            <a:cxnLst/>
            <a:rect r="r" b="b" t="t" l="l"/>
            <a:pathLst>
              <a:path h="1199788" w="1129301">
                <a:moveTo>
                  <a:pt x="0" y="0"/>
                </a:moveTo>
                <a:lnTo>
                  <a:pt x="1129301" y="0"/>
                </a:lnTo>
                <a:lnTo>
                  <a:pt x="1129301" y="1199788"/>
                </a:lnTo>
                <a:lnTo>
                  <a:pt x="0" y="11997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9560" y="1466616"/>
            <a:ext cx="1112030" cy="1140544"/>
          </a:xfrm>
          <a:custGeom>
            <a:avLst/>
            <a:gdLst/>
            <a:ahLst/>
            <a:cxnLst/>
            <a:rect r="r" b="b" t="t" l="l"/>
            <a:pathLst>
              <a:path h="1140544" w="1112030">
                <a:moveTo>
                  <a:pt x="0" y="0"/>
                </a:moveTo>
                <a:lnTo>
                  <a:pt x="1112030" y="0"/>
                </a:lnTo>
                <a:lnTo>
                  <a:pt x="1112030" y="1140544"/>
                </a:lnTo>
                <a:lnTo>
                  <a:pt x="0" y="11405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41928">
            <a:off x="2953672" y="-218611"/>
            <a:ext cx="835498" cy="1602074"/>
          </a:xfrm>
          <a:custGeom>
            <a:avLst/>
            <a:gdLst/>
            <a:ahLst/>
            <a:cxnLst/>
            <a:rect r="r" b="b" t="t" l="l"/>
            <a:pathLst>
              <a:path h="1602074" w="835498">
                <a:moveTo>
                  <a:pt x="0" y="0"/>
                </a:moveTo>
                <a:lnTo>
                  <a:pt x="835498" y="0"/>
                </a:lnTo>
                <a:lnTo>
                  <a:pt x="835498" y="1602073"/>
                </a:lnTo>
                <a:lnTo>
                  <a:pt x="0" y="16020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1892" y="6881003"/>
            <a:ext cx="989057" cy="931554"/>
          </a:xfrm>
          <a:custGeom>
            <a:avLst/>
            <a:gdLst/>
            <a:ahLst/>
            <a:cxnLst/>
            <a:rect r="r" b="b" t="t" l="l"/>
            <a:pathLst>
              <a:path h="931554" w="989057">
                <a:moveTo>
                  <a:pt x="0" y="0"/>
                </a:moveTo>
                <a:lnTo>
                  <a:pt x="989058" y="0"/>
                </a:lnTo>
                <a:lnTo>
                  <a:pt x="989058" y="931554"/>
                </a:lnTo>
                <a:lnTo>
                  <a:pt x="0" y="9315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28581" y="7280319"/>
            <a:ext cx="1061438" cy="1261123"/>
          </a:xfrm>
          <a:custGeom>
            <a:avLst/>
            <a:gdLst/>
            <a:ahLst/>
            <a:cxnLst/>
            <a:rect r="r" b="b" t="t" l="l"/>
            <a:pathLst>
              <a:path h="1261123" w="1061438">
                <a:moveTo>
                  <a:pt x="0" y="0"/>
                </a:moveTo>
                <a:lnTo>
                  <a:pt x="1061438" y="0"/>
                </a:lnTo>
                <a:lnTo>
                  <a:pt x="1061438" y="1261123"/>
                </a:lnTo>
                <a:lnTo>
                  <a:pt x="0" y="12611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484896" y="-418069"/>
            <a:ext cx="850955" cy="836137"/>
          </a:xfrm>
          <a:custGeom>
            <a:avLst/>
            <a:gdLst/>
            <a:ahLst/>
            <a:cxnLst/>
            <a:rect r="r" b="b" t="t" l="l"/>
            <a:pathLst>
              <a:path h="836137" w="850955">
                <a:moveTo>
                  <a:pt x="0" y="0"/>
                </a:moveTo>
                <a:lnTo>
                  <a:pt x="850955" y="0"/>
                </a:lnTo>
                <a:lnTo>
                  <a:pt x="850955" y="836138"/>
                </a:lnTo>
                <a:lnTo>
                  <a:pt x="0" y="8361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964902" y="3560331"/>
            <a:ext cx="5041412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48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Objective:</a:t>
            </a:r>
          </a:p>
          <a:p>
            <a:pPr algn="ctr" marL="537555" indent="-268778" lvl="1">
              <a:lnSpc>
                <a:spcPts val="3485"/>
              </a:lnSpc>
              <a:buFont typeface="Arial"/>
              <a:buChar char="•"/>
            </a:pPr>
            <a:r>
              <a:rPr lang="en-US" sz="248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Scalable, high-throughput, fault-tolera</a:t>
            </a:r>
            <a:r>
              <a:rPr lang="en-US" sz="248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nt processing of live data streams.</a:t>
            </a:r>
          </a:p>
          <a:p>
            <a:pPr algn="ctr">
              <a:lnSpc>
                <a:spcPts val="3485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3663531" y="1925443"/>
            <a:ext cx="11672320" cy="1363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1"/>
              </a:lnSpc>
            </a:pPr>
            <a:r>
              <a:rPr lang="en-US" sz="4319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APACHE SPARK STREAMING: REAL-TIME DATA PROCESSING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61114" y="3682379"/>
            <a:ext cx="8198260" cy="5575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4"/>
              </a:lnSpc>
            </a:pPr>
            <a:r>
              <a:rPr lang="en-US" sz="249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Advantages:</a:t>
            </a:r>
          </a:p>
          <a:p>
            <a:pPr algn="ctr" marL="538830" indent="-269415" lvl="1">
              <a:lnSpc>
                <a:spcPts val="3494"/>
              </a:lnSpc>
              <a:buFont typeface="Arial"/>
              <a:buChar char="•"/>
            </a:pPr>
            <a:r>
              <a:rPr lang="en-US" sz="249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Scalable: Handles large data volumes across clusters, making it suitable for big data processing.</a:t>
            </a:r>
          </a:p>
          <a:p>
            <a:pPr algn="ctr" marL="538830" indent="-269415" lvl="1">
              <a:lnSpc>
                <a:spcPts val="3494"/>
              </a:lnSpc>
              <a:buFont typeface="Arial"/>
              <a:buChar char="•"/>
            </a:pPr>
            <a:r>
              <a:rPr lang="en-US" sz="249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Fault Tolera</a:t>
            </a:r>
            <a:r>
              <a:rPr lang="en-US" sz="249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nce: Minimizes data loss during system failures, ensuring high reliability.</a:t>
            </a:r>
          </a:p>
          <a:p>
            <a:pPr algn="ctr" marL="538830" indent="-269415" lvl="1">
              <a:lnSpc>
                <a:spcPts val="3494"/>
              </a:lnSpc>
              <a:buFont typeface="Arial"/>
              <a:buChar char="•"/>
            </a:pPr>
            <a:r>
              <a:rPr lang="en-US" sz="249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Real-time Processing: Processes live streams quickly, ensuring that insights are up-to-date.</a:t>
            </a:r>
          </a:p>
          <a:p>
            <a:pPr algn="ctr" marL="538830" indent="-269415" lvl="1">
              <a:lnSpc>
                <a:spcPts val="3494"/>
              </a:lnSpc>
              <a:buFont typeface="Arial"/>
              <a:buChar char="•"/>
            </a:pPr>
            <a:r>
              <a:rPr lang="en-US" sz="249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Unified Engine: Supports batch processing, streaming, machine learning, and graph workloads, providing flexibility for various applications.</a:t>
            </a:r>
          </a:p>
          <a:p>
            <a:pPr algn="ctr">
              <a:lnSpc>
                <a:spcPts val="3494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562537" y="5686115"/>
            <a:ext cx="6690213" cy="357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8"/>
              </a:lnSpc>
            </a:pPr>
            <a:r>
              <a:rPr lang="en-US" sz="207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Key Components:</a:t>
            </a:r>
          </a:p>
          <a:p>
            <a:pPr algn="ctr" marL="448567" indent="-224283" lvl="1">
              <a:lnSpc>
                <a:spcPts val="2908"/>
              </a:lnSpc>
              <a:buFont typeface="Arial"/>
              <a:buChar char="•"/>
            </a:pPr>
            <a:r>
              <a:rPr lang="en-US" sz="207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Consumers: The Spark Streaming application subscribes to the Kafka topic (steam_reviews) to pull the data a</a:t>
            </a:r>
            <a:r>
              <a:rPr lang="en-US" sz="207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nd process it.</a:t>
            </a:r>
          </a:p>
          <a:p>
            <a:pPr algn="ctr" marL="448567" indent="-224283" lvl="1">
              <a:lnSpc>
                <a:spcPts val="2908"/>
              </a:lnSpc>
              <a:buFont typeface="Arial"/>
              <a:buChar char="•"/>
            </a:pPr>
            <a:r>
              <a:rPr lang="en-US" sz="207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Processing Model: Processes data in micro-batches (or continuously for lower latency), applying necessary NLP techniques like tokenization, sentiment classification, and feature generation.</a:t>
            </a:r>
          </a:p>
          <a:p>
            <a:pPr algn="ctr">
              <a:lnSpc>
                <a:spcPts val="2908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06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10512" y="3835288"/>
            <a:ext cx="11866977" cy="4075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1722" indent="-360861" lvl="1">
              <a:lnSpc>
                <a:spcPts val="4679"/>
              </a:lnSpc>
              <a:buFont typeface="Arial"/>
              <a:buChar char="•"/>
            </a:pPr>
            <a:r>
              <a:rPr lang="en-US" sz="334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game name – Name of the Steam game</a:t>
            </a:r>
          </a:p>
          <a:p>
            <a:pPr algn="l" marL="721722" indent="-360861" lvl="1">
              <a:lnSpc>
                <a:spcPts val="4679"/>
              </a:lnSpc>
              <a:buFont typeface="Arial"/>
              <a:buChar char="•"/>
            </a:pPr>
            <a:r>
              <a:rPr lang="en-US" sz="334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review – Review text (cleaned)</a:t>
            </a:r>
          </a:p>
          <a:p>
            <a:pPr algn="l" marL="721722" indent="-360861" lvl="1">
              <a:lnSpc>
                <a:spcPts val="4679"/>
              </a:lnSpc>
              <a:buFont typeface="Arial"/>
              <a:buChar char="•"/>
            </a:pPr>
            <a:r>
              <a:rPr lang="en-US" sz="334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voted_up – Whether review is upvoted (True/False)</a:t>
            </a:r>
          </a:p>
          <a:p>
            <a:pPr algn="l" marL="721722" indent="-360861" lvl="1">
              <a:lnSpc>
                <a:spcPts val="4679"/>
              </a:lnSpc>
              <a:buFont typeface="Arial"/>
              <a:buChar char="•"/>
            </a:pPr>
            <a:r>
              <a:rPr lang="en-US" sz="334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timestamp – Date/time of review</a:t>
            </a:r>
          </a:p>
          <a:p>
            <a:pPr algn="l" marL="721722" indent="-360861" lvl="1">
              <a:lnSpc>
                <a:spcPts val="4679"/>
              </a:lnSpc>
              <a:buFont typeface="Arial"/>
              <a:buChar char="•"/>
            </a:pPr>
            <a:r>
              <a:rPr lang="en-US" sz="334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platform – Only Steam</a:t>
            </a:r>
          </a:p>
          <a:p>
            <a:pPr algn="l" marL="721722" indent="-360861" lvl="1">
              <a:lnSpc>
                <a:spcPts val="4679"/>
              </a:lnSpc>
              <a:buFont typeface="Arial"/>
              <a:buChar char="•"/>
            </a:pPr>
            <a:r>
              <a:rPr lang="en-US" sz="334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sentiment – Labeled as</a:t>
            </a:r>
            <a:r>
              <a:rPr lang="en-US" sz="334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positive, neutral, or negative</a:t>
            </a:r>
          </a:p>
          <a:p>
            <a:pPr algn="l">
              <a:lnSpc>
                <a:spcPts val="4679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2952149" y="2605732"/>
            <a:ext cx="12383702" cy="683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1"/>
              </a:lnSpc>
            </a:pPr>
            <a:r>
              <a:rPr lang="en-US" sz="4319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DATASET OVERVIEW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1392916">
            <a:off x="1122500" y="9165956"/>
            <a:ext cx="1158181" cy="1295867"/>
          </a:xfrm>
          <a:custGeom>
            <a:avLst/>
            <a:gdLst/>
            <a:ahLst/>
            <a:cxnLst/>
            <a:rect r="r" b="b" t="t" l="l"/>
            <a:pathLst>
              <a:path h="1295867" w="1158181">
                <a:moveTo>
                  <a:pt x="0" y="0"/>
                </a:moveTo>
                <a:lnTo>
                  <a:pt x="1158180" y="0"/>
                </a:lnTo>
                <a:lnTo>
                  <a:pt x="1158180" y="1295867"/>
                </a:lnTo>
                <a:lnTo>
                  <a:pt x="0" y="12958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00701">
            <a:off x="16124851" y="1494613"/>
            <a:ext cx="1207461" cy="1277736"/>
          </a:xfrm>
          <a:custGeom>
            <a:avLst/>
            <a:gdLst/>
            <a:ahLst/>
            <a:cxnLst/>
            <a:rect r="r" b="b" t="t" l="l"/>
            <a:pathLst>
              <a:path h="1277736" w="1207461">
                <a:moveTo>
                  <a:pt x="0" y="0"/>
                </a:moveTo>
                <a:lnTo>
                  <a:pt x="1207460" y="0"/>
                </a:lnTo>
                <a:lnTo>
                  <a:pt x="1207460" y="1277736"/>
                </a:lnTo>
                <a:lnTo>
                  <a:pt x="0" y="12777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558470">
            <a:off x="15116074" y="9445005"/>
            <a:ext cx="1129301" cy="1199788"/>
          </a:xfrm>
          <a:custGeom>
            <a:avLst/>
            <a:gdLst/>
            <a:ahLst/>
            <a:cxnLst/>
            <a:rect r="r" b="b" t="t" l="l"/>
            <a:pathLst>
              <a:path h="1199788" w="1129301">
                <a:moveTo>
                  <a:pt x="0" y="0"/>
                </a:moveTo>
                <a:lnTo>
                  <a:pt x="1129301" y="0"/>
                </a:lnTo>
                <a:lnTo>
                  <a:pt x="1129301" y="1199788"/>
                </a:lnTo>
                <a:lnTo>
                  <a:pt x="0" y="11997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89560" y="1466616"/>
            <a:ext cx="1112030" cy="1140544"/>
          </a:xfrm>
          <a:custGeom>
            <a:avLst/>
            <a:gdLst/>
            <a:ahLst/>
            <a:cxnLst/>
            <a:rect r="r" b="b" t="t" l="l"/>
            <a:pathLst>
              <a:path h="1140544" w="1112030">
                <a:moveTo>
                  <a:pt x="0" y="0"/>
                </a:moveTo>
                <a:lnTo>
                  <a:pt x="1112030" y="0"/>
                </a:lnTo>
                <a:lnTo>
                  <a:pt x="1112030" y="1140544"/>
                </a:lnTo>
                <a:lnTo>
                  <a:pt x="0" y="11405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941928">
            <a:off x="2953672" y="-218611"/>
            <a:ext cx="835498" cy="1602074"/>
          </a:xfrm>
          <a:custGeom>
            <a:avLst/>
            <a:gdLst/>
            <a:ahLst/>
            <a:cxnLst/>
            <a:rect r="r" b="b" t="t" l="l"/>
            <a:pathLst>
              <a:path h="1602074" w="835498">
                <a:moveTo>
                  <a:pt x="0" y="0"/>
                </a:moveTo>
                <a:lnTo>
                  <a:pt x="835498" y="0"/>
                </a:lnTo>
                <a:lnTo>
                  <a:pt x="835498" y="1602073"/>
                </a:lnTo>
                <a:lnTo>
                  <a:pt x="0" y="16020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81892" y="6881003"/>
            <a:ext cx="989057" cy="931554"/>
          </a:xfrm>
          <a:custGeom>
            <a:avLst/>
            <a:gdLst/>
            <a:ahLst/>
            <a:cxnLst/>
            <a:rect r="r" b="b" t="t" l="l"/>
            <a:pathLst>
              <a:path h="931554" w="989057">
                <a:moveTo>
                  <a:pt x="0" y="0"/>
                </a:moveTo>
                <a:lnTo>
                  <a:pt x="989058" y="0"/>
                </a:lnTo>
                <a:lnTo>
                  <a:pt x="989058" y="931554"/>
                </a:lnTo>
                <a:lnTo>
                  <a:pt x="0" y="9315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28581" y="7280319"/>
            <a:ext cx="1061438" cy="1261123"/>
          </a:xfrm>
          <a:custGeom>
            <a:avLst/>
            <a:gdLst/>
            <a:ahLst/>
            <a:cxnLst/>
            <a:rect r="r" b="b" t="t" l="l"/>
            <a:pathLst>
              <a:path h="1261123" w="1061438">
                <a:moveTo>
                  <a:pt x="0" y="0"/>
                </a:moveTo>
                <a:lnTo>
                  <a:pt x="1061438" y="0"/>
                </a:lnTo>
                <a:lnTo>
                  <a:pt x="1061438" y="1261123"/>
                </a:lnTo>
                <a:lnTo>
                  <a:pt x="0" y="12611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484896" y="-418069"/>
            <a:ext cx="850955" cy="836137"/>
          </a:xfrm>
          <a:custGeom>
            <a:avLst/>
            <a:gdLst/>
            <a:ahLst/>
            <a:cxnLst/>
            <a:rect r="r" b="b" t="t" l="l"/>
            <a:pathLst>
              <a:path h="836137" w="850955">
                <a:moveTo>
                  <a:pt x="0" y="0"/>
                </a:moveTo>
                <a:lnTo>
                  <a:pt x="850955" y="0"/>
                </a:lnTo>
                <a:lnTo>
                  <a:pt x="850955" y="836138"/>
                </a:lnTo>
                <a:lnTo>
                  <a:pt x="0" y="8361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DAGrUtE4rhs</dc:identifier>
  <dcterms:modified xsi:type="dcterms:W3CDTF">2011-08-01T06:04:30Z</dcterms:modified>
  <cp:revision>1</cp:revision>
  <dc:title>Purple and Violet Modern Marketing Presentation</dc:title>
</cp:coreProperties>
</file>